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7"/>
  </p:handoutMasterIdLst>
  <p:sldIdLst>
    <p:sldId id="256" r:id="rId2"/>
    <p:sldId id="262" r:id="rId3"/>
    <p:sldId id="278" r:id="rId4"/>
    <p:sldId id="279" r:id="rId5"/>
    <p:sldId id="285" r:id="rId6"/>
    <p:sldId id="292" r:id="rId7"/>
    <p:sldId id="286" r:id="rId8"/>
    <p:sldId id="297" r:id="rId9"/>
    <p:sldId id="300" r:id="rId10"/>
    <p:sldId id="298" r:id="rId11"/>
    <p:sldId id="299" r:id="rId12"/>
    <p:sldId id="303" r:id="rId13"/>
    <p:sldId id="302" r:id="rId14"/>
    <p:sldId id="304" r:id="rId15"/>
    <p:sldId id="287" r:id="rId16"/>
  </p:sldIdLst>
  <p:sldSz cx="12192000" cy="6858000"/>
  <p:notesSz cx="685800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8" d="100"/>
          <a:sy n="78" d="100"/>
        </p:scale>
        <p:origin x="40" y="1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E6AFBAA6-D536-436C-9CAB-DEDF37E87697}" type="datetimeFigureOut">
              <a:rPr lang="en-US" smtClean="0"/>
              <a:t>1/8/2021</a:t>
            </a:fld>
            <a:endParaRPr lang="en-US"/>
          </a:p>
        </p:txBody>
      </p:sp>
      <p:sp>
        <p:nvSpPr>
          <p:cNvPr id="4" name="Footer Placeholder 3"/>
          <p:cNvSpPr>
            <a:spLocks noGrp="1"/>
          </p:cNvSpPr>
          <p:nvPr>
            <p:ph type="ftr" sz="quarter" idx="2"/>
          </p:nvPr>
        </p:nvSpPr>
        <p:spPr>
          <a:xfrm>
            <a:off x="0" y="882332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3325"/>
            <a:ext cx="2971800" cy="465138"/>
          </a:xfrm>
          <a:prstGeom prst="rect">
            <a:avLst/>
          </a:prstGeom>
        </p:spPr>
        <p:txBody>
          <a:bodyPr vert="horz" lIns="91440" tIns="45720" rIns="91440" bIns="45720" rtlCol="0" anchor="b"/>
          <a:lstStyle>
            <a:lvl1pPr algn="r">
              <a:defRPr sz="1200"/>
            </a:lvl1pPr>
          </a:lstStyle>
          <a:p>
            <a:fld id="{AC435DB9-3827-40E4-8F20-FD2C4DC6C440}" type="slidenum">
              <a:rPr lang="en-US" smtClean="0"/>
              <a:t>‹#›</a:t>
            </a:fld>
            <a:endParaRPr lang="en-US"/>
          </a:p>
        </p:txBody>
      </p:sp>
    </p:spTree>
    <p:extLst>
      <p:ext uri="{BB962C8B-B14F-4D97-AF65-F5344CB8AC3E}">
        <p14:creationId xmlns:p14="http://schemas.microsoft.com/office/powerpoint/2010/main" val="258755428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44FEDB87-56F8-4B56-AB43-1DD9FFA3F1F7}" type="datetimeFigureOut">
              <a:rPr lang="en-US" smtClean="0"/>
              <a:t>1/8/2021</a:t>
            </a:fld>
            <a:endParaRPr lang="en-US"/>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CA4D803E-B79A-4E26-8219-510691B78432}" type="slidenum">
              <a:rPr lang="en-US" smtClean="0"/>
              <a:t>‹#›</a:t>
            </a:fld>
            <a:endParaRPr lang="en-US"/>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FEDB87-56F8-4B56-AB43-1DD9FFA3F1F7}"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1030147"/>
            <a:ext cx="1979271"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FEDB87-56F8-4B56-AB43-1DD9FFA3F1F7}"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FEDB87-56F8-4B56-AB43-1DD9FFA3F1F7}"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FEDB87-56F8-4B56-AB43-1DD9FFA3F1F7}"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44FEDB87-56F8-4B56-AB43-1DD9FFA3F1F7}" type="datetimeFigureOut">
              <a:rPr lang="en-US" smtClean="0"/>
              <a:t>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D803E-B79A-4E26-8219-510691B78432}" type="slidenum">
              <a:rPr lang="en-US" smtClean="0"/>
              <a:t>‹#›</a:t>
            </a:fld>
            <a:endParaRPr lang="en-US"/>
          </a:p>
        </p:txBody>
      </p:sp>
      <p:sp>
        <p:nvSpPr>
          <p:cNvPr id="9" name="Content Placeholder 8"/>
          <p:cNvSpPr>
            <a:spLocks noGrp="1"/>
          </p:cNvSpPr>
          <p:nvPr>
            <p:ph sz="quarter" idx="13"/>
          </p:nvPr>
        </p:nvSpPr>
        <p:spPr>
          <a:xfrm>
            <a:off x="1389888" y="2313432"/>
            <a:ext cx="4559808"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FEDB87-56F8-4B56-AB43-1DD9FFA3F1F7}" type="datetimeFigureOut">
              <a:rPr lang="en-US" smtClean="0"/>
              <a:t>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FEDB87-56F8-4B56-AB43-1DD9FFA3F1F7}" type="datetimeFigureOut">
              <a:rPr lang="en-US" smtClean="0"/>
              <a:t>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EDB87-56F8-4B56-AB43-1DD9FFA3F1F7}" type="datetimeFigureOut">
              <a:rPr lang="en-US" smtClean="0"/>
              <a:t>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4FEDB87-56F8-4B56-AB43-1DD9FFA3F1F7}" type="datetimeFigureOut">
              <a:rPr lang="en-US" smtClean="0"/>
              <a:t>1/8/2021</a:t>
            </a:fld>
            <a:endParaRPr lang="en-US"/>
          </a:p>
        </p:txBody>
      </p:sp>
      <p:sp>
        <p:nvSpPr>
          <p:cNvPr id="7" name="Slide Number Placeholder 6"/>
          <p:cNvSpPr>
            <a:spLocks noGrp="1"/>
          </p:cNvSpPr>
          <p:nvPr>
            <p:ph type="sldNum" sz="quarter" idx="12"/>
          </p:nvPr>
        </p:nvSpPr>
        <p:spPr/>
        <p:txBody>
          <a:bodyPr/>
          <a:lstStyle/>
          <a:p>
            <a:fld id="{CA4D803E-B79A-4E26-8219-510691B78432}" type="slidenum">
              <a:rPr lang="en-US" smtClean="0"/>
              <a:t>‹#›</a:t>
            </a:fld>
            <a:endParaRPr lang="en-US"/>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FEDB87-56F8-4B56-AB43-1DD9FFA3F1F7}" type="datetimeFigureOut">
              <a:rPr lang="en-US" smtClean="0"/>
              <a:t>1/8/2021</a:t>
            </a:fld>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CA4D803E-B79A-4E26-8219-510691B7843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609600" y="333488"/>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391323" y="2323652"/>
            <a:ext cx="9036423"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44FEDB87-56F8-4B56-AB43-1DD9FFA3F1F7}" type="datetimeFigureOut">
              <a:rPr lang="en-US" smtClean="0"/>
              <a:t>1/8/2021</a:t>
            </a:fld>
            <a:endParaRPr lang="en-US"/>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CA4D803E-B79A-4E26-8219-510691B784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667" y="4500081"/>
            <a:ext cx="5321121" cy="1470025"/>
          </a:xfrm>
        </p:spPr>
        <p:txBody>
          <a:bodyPr>
            <a:noAutofit/>
          </a:bodyPr>
          <a:lstStyle/>
          <a:p>
            <a:r>
              <a:rPr lang="en-US" sz="4400" b="1">
                <a:solidFill>
                  <a:srgbClr val="FF0000"/>
                </a:solidFill>
              </a:rPr>
              <a:t>Implementation of UNGASS Outcome Document in Kenya: Progress and Challenges </a:t>
            </a:r>
            <a:br>
              <a:rPr lang="en-US" sz="4400" b="1">
                <a:solidFill>
                  <a:srgbClr val="FF0000"/>
                </a:solidFill>
              </a:rPr>
            </a:br>
            <a:endParaRPr lang="en-US" sz="4000" b="1" dirty="0">
              <a:solidFill>
                <a:srgbClr val="FF0000"/>
              </a:solidFill>
            </a:endParaRPr>
          </a:p>
        </p:txBody>
      </p:sp>
      <p:sp>
        <p:nvSpPr>
          <p:cNvPr id="3" name="Subtitle 2"/>
          <p:cNvSpPr>
            <a:spLocks noGrp="1"/>
          </p:cNvSpPr>
          <p:nvPr>
            <p:ph type="subTitle" idx="1"/>
          </p:nvPr>
        </p:nvSpPr>
        <p:spPr>
          <a:xfrm>
            <a:off x="6100799" y="2769147"/>
            <a:ext cx="4858554" cy="2794715"/>
          </a:xfrm>
        </p:spPr>
        <p:txBody>
          <a:bodyPr>
            <a:normAutofit fontScale="92500" lnSpcReduction="20000"/>
          </a:bodyPr>
          <a:lstStyle/>
          <a:p>
            <a:endParaRPr lang="en-GB" sz="3200" b="1" dirty="0"/>
          </a:p>
          <a:p>
            <a:r>
              <a:rPr lang="en-US" sz="2600" b="1"/>
              <a:t>Presentation By </a:t>
            </a:r>
          </a:p>
          <a:p>
            <a:r>
              <a:rPr lang="en-US" sz="2600" b="1"/>
              <a:t>Victor </a:t>
            </a:r>
            <a:r>
              <a:rPr lang="en-US" sz="2600" b="1" err="1"/>
              <a:t>Okioma</a:t>
            </a:r>
            <a:r>
              <a:rPr lang="en-US" sz="2600" b="1"/>
              <a:t>, EBS</a:t>
            </a:r>
            <a:endParaRPr lang="en-US" sz="2600" dirty="0"/>
          </a:p>
          <a:p>
            <a:r>
              <a:rPr lang="en-US" sz="2600" b="1"/>
              <a:t>Ag. CEO - NACADA</a:t>
            </a:r>
            <a:endParaRPr lang="en-US" sz="2600" dirty="0"/>
          </a:p>
          <a:p>
            <a:r>
              <a:rPr lang="en-US" sz="2600" b="1"/>
              <a:t> </a:t>
            </a:r>
            <a:endParaRPr lang="en-US" sz="2600" dirty="0"/>
          </a:p>
          <a:p>
            <a:r>
              <a:rPr lang="en-US" sz="2600" b="1"/>
              <a:t>15</a:t>
            </a:r>
            <a:r>
              <a:rPr lang="en-US" sz="2600" b="1" baseline="30000"/>
              <a:t>th</a:t>
            </a:r>
            <a:r>
              <a:rPr lang="en-US" sz="2600" b="1"/>
              <a:t> May 2018 - Gothenburg </a:t>
            </a:r>
            <a:endParaRPr lang="en-US" sz="2600" b="1" dirty="0"/>
          </a:p>
          <a:p>
            <a:r>
              <a:rPr lang="en-US" sz="2600" b="1"/>
              <a:t>Sweden</a:t>
            </a:r>
            <a:endParaRPr lang="en-US" sz="2600" dirty="0"/>
          </a:p>
          <a:p>
            <a:endParaRPr lang="en-US" sz="3200" dirty="0"/>
          </a:p>
        </p:txBody>
      </p:sp>
    </p:spTree>
    <p:extLst>
      <p:ext uri="{BB962C8B-B14F-4D97-AF65-F5344CB8AC3E}">
        <p14:creationId xmlns:p14="http://schemas.microsoft.com/office/powerpoint/2010/main" val="3595683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84CB5A-E21D-4111-B163-867D533C89F1}"/>
              </a:ext>
            </a:extLst>
          </p:cNvPr>
          <p:cNvSpPr>
            <a:spLocks noGrp="1"/>
          </p:cNvSpPr>
          <p:nvPr>
            <p:ph idx="1"/>
          </p:nvPr>
        </p:nvSpPr>
        <p:spPr>
          <a:xfrm>
            <a:off x="602461" y="1381543"/>
            <a:ext cx="10910666" cy="5019371"/>
          </a:xfrm>
        </p:spPr>
        <p:txBody>
          <a:bodyPr>
            <a:normAutofit fontScale="95000"/>
          </a:bodyPr>
          <a:lstStyle/>
          <a:p>
            <a:pPr marL="68580" indent="0">
              <a:buNone/>
            </a:pPr>
            <a:r>
              <a:rPr lang="en-GB" b="1" dirty="0">
                <a:latin typeface="Adobe Arabic" pitchFamily="18" charset="-78"/>
                <a:cs typeface="Adobe Arabic" pitchFamily="18" charset="-78"/>
              </a:rPr>
              <a:t>4. Ensuring availability of and access to controlled substances exclusively for medical and scientific purposed, while preventing their diversion </a:t>
            </a:r>
          </a:p>
          <a:p>
            <a:r>
              <a:rPr lang="en-GB" dirty="0">
                <a:latin typeface="Adobe Arabic" pitchFamily="18" charset="-78"/>
                <a:cs typeface="Adobe Arabic" pitchFamily="18" charset="-78"/>
              </a:rPr>
              <a:t>Included medicines with controlled substances in the Kenya Essential Medicines List 2016. So far, Kenya has not depleted its limits of controlled substances by INCB</a:t>
            </a:r>
          </a:p>
          <a:p>
            <a:r>
              <a:rPr lang="en-GB" dirty="0">
                <a:latin typeface="Adobe Arabic" pitchFamily="18" charset="-78"/>
                <a:cs typeface="Adobe Arabic" pitchFamily="18" charset="-78"/>
              </a:rPr>
              <a:t>Review of the National Drug Control Policy to provide for a policy on access to controlled substances  </a:t>
            </a:r>
          </a:p>
          <a:p>
            <a:r>
              <a:rPr lang="en-US" b="1" dirty="0">
                <a:latin typeface="Adobe Arabic" pitchFamily="18" charset="-78"/>
                <a:cs typeface="Adobe Arabic" pitchFamily="18" charset="-78"/>
              </a:rPr>
              <a:t>Pharmacy and poisons Board is mandated to implement this commitment and has a reporting mechanism with the WHO.</a:t>
            </a:r>
          </a:p>
          <a:p>
            <a:pPr marL="68580" indent="0">
              <a:buNone/>
            </a:pPr>
            <a:endParaRPr lang="en-GB" b="1" dirty="0">
              <a:latin typeface="Adobe Arabic" pitchFamily="18" charset="-78"/>
              <a:cs typeface="Adobe Arabic" pitchFamily="18" charset="-78"/>
            </a:endParaRPr>
          </a:p>
          <a:p>
            <a:pPr marL="68580" indent="0">
              <a:buNone/>
            </a:pPr>
            <a:r>
              <a:rPr lang="en-GB" b="1" dirty="0">
                <a:latin typeface="Adobe Arabic" pitchFamily="18" charset="-78"/>
                <a:cs typeface="Adobe Arabic" pitchFamily="18" charset="-78"/>
              </a:rPr>
              <a:t>5. Cross-cutting issues on Drugs and Human Rights, Youth, Women, Children and Communities</a:t>
            </a:r>
          </a:p>
          <a:p>
            <a:r>
              <a:rPr lang="en-GB" dirty="0">
                <a:latin typeface="Adobe Arabic" pitchFamily="18" charset="-78"/>
                <a:cs typeface="Adobe Arabic" pitchFamily="18" charset="-78"/>
              </a:rPr>
              <a:t>Set up Methadone clinics and supported partnerships in harm reduction to address needs of injecting drug users </a:t>
            </a:r>
            <a:endParaRPr lang="en-US" dirty="0">
              <a:latin typeface="Adobe Arabic" pitchFamily="18" charset="-78"/>
              <a:cs typeface="Adobe Arabic" pitchFamily="18" charset="-78"/>
            </a:endParaRPr>
          </a:p>
          <a:p>
            <a:r>
              <a:rPr lang="en-GB" dirty="0">
                <a:latin typeface="Adobe Arabic" pitchFamily="18" charset="-78"/>
                <a:cs typeface="Adobe Arabic" pitchFamily="18" charset="-78"/>
              </a:rPr>
              <a:t>Review of the National Drug Policy to address concerns of these groups</a:t>
            </a:r>
            <a:endParaRPr lang="en-US" dirty="0">
              <a:latin typeface="Adobe Arabic" pitchFamily="18" charset="-78"/>
              <a:cs typeface="Adobe Arabic" pitchFamily="18" charset="-78"/>
            </a:endParaRPr>
          </a:p>
          <a:p>
            <a:r>
              <a:rPr lang="en-GB" dirty="0">
                <a:latin typeface="Adobe Arabic" pitchFamily="18" charset="-78"/>
                <a:cs typeface="Adobe Arabic" pitchFamily="18" charset="-78"/>
              </a:rPr>
              <a:t>Supported programmes targeting the youth and children </a:t>
            </a:r>
          </a:p>
        </p:txBody>
      </p:sp>
      <p:sp>
        <p:nvSpPr>
          <p:cNvPr id="4" name="Title 1">
            <a:extLst>
              <a:ext uri="{FF2B5EF4-FFF2-40B4-BE49-F238E27FC236}">
                <a16:creationId xmlns:a16="http://schemas.microsoft.com/office/drawing/2014/main" id="{2EA6B388-8CDA-4481-AD84-05B2CBA4BBA1}"/>
              </a:ext>
            </a:extLst>
          </p:cNvPr>
          <p:cNvSpPr>
            <a:spLocks noGrp="1"/>
          </p:cNvSpPr>
          <p:nvPr>
            <p:ph type="title"/>
          </p:nvPr>
        </p:nvSpPr>
        <p:spPr>
          <a:xfrm>
            <a:off x="602461" y="457086"/>
            <a:ext cx="10363200" cy="809096"/>
          </a:xfrm>
        </p:spPr>
        <p:txBody>
          <a:bodyPr>
            <a:noAutofit/>
          </a:bodyPr>
          <a:lstStyle/>
          <a:p>
            <a:r>
              <a:rPr lang="en-US" b="1" dirty="0">
                <a:solidFill>
                  <a:schemeClr val="bg2"/>
                </a:solidFill>
              </a:rPr>
              <a:t>Implementation of UNGASS Document</a:t>
            </a:r>
          </a:p>
        </p:txBody>
      </p:sp>
    </p:spTree>
    <p:extLst>
      <p:ext uri="{BB962C8B-B14F-4D97-AF65-F5344CB8AC3E}">
        <p14:creationId xmlns:p14="http://schemas.microsoft.com/office/powerpoint/2010/main" val="151547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D0BE4F-27DB-45B9-8491-0C1114212153}"/>
              </a:ext>
            </a:extLst>
          </p:cNvPr>
          <p:cNvSpPr>
            <a:spLocks noGrp="1"/>
          </p:cNvSpPr>
          <p:nvPr>
            <p:ph idx="1"/>
          </p:nvPr>
        </p:nvSpPr>
        <p:spPr>
          <a:xfrm>
            <a:off x="602461" y="1381543"/>
            <a:ext cx="10910666" cy="5019371"/>
          </a:xfrm>
        </p:spPr>
        <p:txBody>
          <a:bodyPr>
            <a:normAutofit lnSpcReduction="10000"/>
          </a:bodyPr>
          <a:lstStyle/>
          <a:p>
            <a:pPr marL="68580" indent="0">
              <a:buNone/>
            </a:pPr>
            <a:r>
              <a:rPr lang="en-GB" b="1" dirty="0">
                <a:latin typeface="Adobe Arabic" pitchFamily="18" charset="-78"/>
                <a:cs typeface="Adobe Arabic" pitchFamily="18" charset="-78"/>
              </a:rPr>
              <a:t>6. Strengthening international cooperation based on the principle of common and shared responsibility </a:t>
            </a:r>
            <a:endParaRPr lang="en-US" dirty="0">
              <a:latin typeface="Adobe Arabic" pitchFamily="18" charset="-78"/>
              <a:cs typeface="Adobe Arabic" pitchFamily="18" charset="-78"/>
            </a:endParaRPr>
          </a:p>
          <a:p>
            <a:r>
              <a:rPr lang="en-GB" dirty="0">
                <a:latin typeface="Adobe Arabic" pitchFamily="18" charset="-78"/>
                <a:cs typeface="Adobe Arabic" pitchFamily="18" charset="-78"/>
              </a:rPr>
              <a:t>Kenya has identified priority areas for international engagement. Has consequently entered into partnerships with international Agencies </a:t>
            </a:r>
            <a:endParaRPr lang="en-US" dirty="0">
              <a:latin typeface="Adobe Arabic" pitchFamily="18" charset="-78"/>
              <a:cs typeface="Adobe Arabic" pitchFamily="18" charset="-78"/>
            </a:endParaRPr>
          </a:p>
          <a:p>
            <a:r>
              <a:rPr lang="en-GB" dirty="0">
                <a:latin typeface="Adobe Arabic" pitchFamily="18" charset="-78"/>
                <a:cs typeface="Adobe Arabic" pitchFamily="18" charset="-78"/>
              </a:rPr>
              <a:t>Kenya in a member of CND, Active member of the Africa Group</a:t>
            </a:r>
          </a:p>
          <a:p>
            <a:r>
              <a:rPr lang="en-GB" dirty="0">
                <a:latin typeface="Adobe Arabic" pitchFamily="18" charset="-78"/>
                <a:cs typeface="Adobe Arabic" pitchFamily="18" charset="-78"/>
              </a:rPr>
              <a:t>NACADA has active engagement with many international partners</a:t>
            </a:r>
          </a:p>
          <a:p>
            <a:r>
              <a:rPr lang="en-GB" dirty="0">
                <a:latin typeface="Adobe Arabic" pitchFamily="18" charset="-78"/>
                <a:cs typeface="Adobe Arabic" pitchFamily="18" charset="-78"/>
              </a:rPr>
              <a:t>A resource mobilisation and partnership framework to facilitate engagement </a:t>
            </a:r>
          </a:p>
          <a:p>
            <a:pPr marL="68580" indent="0">
              <a:buNone/>
            </a:pPr>
            <a:endParaRPr lang="en-GB" b="1" dirty="0">
              <a:latin typeface="Adobe Arabic" pitchFamily="18" charset="-78"/>
              <a:cs typeface="Adobe Arabic" pitchFamily="18" charset="-78"/>
            </a:endParaRPr>
          </a:p>
          <a:p>
            <a:pPr marL="68580" indent="0">
              <a:buNone/>
            </a:pPr>
            <a:r>
              <a:rPr lang="en-GB" b="1" dirty="0">
                <a:latin typeface="Adobe Arabic" pitchFamily="18" charset="-78"/>
                <a:cs typeface="Adobe Arabic" pitchFamily="18" charset="-78"/>
              </a:rPr>
              <a:t>7. Alternative Development for control of illicit cultivation of crops used for illicit production and manufacture of drugs</a:t>
            </a:r>
          </a:p>
          <a:p>
            <a:r>
              <a:rPr lang="en-GB" dirty="0">
                <a:latin typeface="Adobe Arabic" pitchFamily="18" charset="-78"/>
                <a:cs typeface="Adobe Arabic" pitchFamily="18" charset="-78"/>
              </a:rPr>
              <a:t>Mapping of areas under illicit cultivation </a:t>
            </a:r>
            <a:endParaRPr lang="en-US" dirty="0">
              <a:latin typeface="Adobe Arabic" pitchFamily="18" charset="-78"/>
              <a:cs typeface="Adobe Arabic" pitchFamily="18" charset="-78"/>
            </a:endParaRPr>
          </a:p>
          <a:p>
            <a:r>
              <a:rPr lang="en-GB" dirty="0">
                <a:latin typeface="Adobe Arabic" pitchFamily="18" charset="-78"/>
                <a:cs typeface="Adobe Arabic" pitchFamily="18" charset="-78"/>
              </a:rPr>
              <a:t>Providing alternative source of income to drug users/peddlers</a:t>
            </a:r>
          </a:p>
          <a:p>
            <a:r>
              <a:rPr lang="en-GB" dirty="0">
                <a:latin typeface="Adobe Arabic" pitchFamily="18" charset="-78"/>
                <a:cs typeface="Adobe Arabic" pitchFamily="18" charset="-78"/>
              </a:rPr>
              <a:t>This an area we are inviting local and international partnerships </a:t>
            </a:r>
            <a:endParaRPr lang="en-US" dirty="0">
              <a:latin typeface="Adobe Arabic" pitchFamily="18" charset="-78"/>
              <a:cs typeface="Adobe Arabic" pitchFamily="18" charset="-78"/>
            </a:endParaRPr>
          </a:p>
          <a:p>
            <a:endParaRPr lang="en-US" dirty="0">
              <a:latin typeface="Adobe Arabic" pitchFamily="18" charset="-78"/>
              <a:cs typeface="Adobe Arabic" pitchFamily="18" charset="-78"/>
            </a:endParaRPr>
          </a:p>
        </p:txBody>
      </p:sp>
      <p:sp>
        <p:nvSpPr>
          <p:cNvPr id="4" name="Title 1">
            <a:extLst>
              <a:ext uri="{FF2B5EF4-FFF2-40B4-BE49-F238E27FC236}">
                <a16:creationId xmlns:a16="http://schemas.microsoft.com/office/drawing/2014/main" id="{CDF05527-946C-41A7-AF80-29985D82269B}"/>
              </a:ext>
            </a:extLst>
          </p:cNvPr>
          <p:cNvSpPr>
            <a:spLocks noGrp="1"/>
          </p:cNvSpPr>
          <p:nvPr>
            <p:ph type="title"/>
          </p:nvPr>
        </p:nvSpPr>
        <p:spPr>
          <a:xfrm>
            <a:off x="602461" y="457086"/>
            <a:ext cx="10363200" cy="809096"/>
          </a:xfrm>
        </p:spPr>
        <p:txBody>
          <a:bodyPr>
            <a:noAutofit/>
          </a:bodyPr>
          <a:lstStyle/>
          <a:p>
            <a:r>
              <a:rPr lang="en-US" b="1" dirty="0">
                <a:solidFill>
                  <a:schemeClr val="bg2"/>
                </a:solidFill>
              </a:rPr>
              <a:t>Implementation of UNGASS Document</a:t>
            </a:r>
          </a:p>
        </p:txBody>
      </p:sp>
    </p:spTree>
    <p:extLst>
      <p:ext uri="{BB962C8B-B14F-4D97-AF65-F5344CB8AC3E}">
        <p14:creationId xmlns:p14="http://schemas.microsoft.com/office/powerpoint/2010/main" val="190123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3D6A1-B578-4D4D-B8DC-A6ADB49DE4E5}"/>
              </a:ext>
            </a:extLst>
          </p:cNvPr>
          <p:cNvSpPr>
            <a:spLocks noGrp="1"/>
          </p:cNvSpPr>
          <p:nvPr>
            <p:ph type="title"/>
          </p:nvPr>
        </p:nvSpPr>
        <p:spPr>
          <a:xfrm>
            <a:off x="649198" y="351803"/>
            <a:ext cx="9366325" cy="673568"/>
          </a:xfrm>
        </p:spPr>
        <p:txBody>
          <a:bodyPr>
            <a:normAutofit fontScale="90000"/>
          </a:bodyPr>
          <a:lstStyle/>
          <a:p>
            <a:r>
              <a:rPr lang="en-US" b="1" dirty="0"/>
              <a:t>Challenges </a:t>
            </a:r>
          </a:p>
        </p:txBody>
      </p:sp>
      <p:sp>
        <p:nvSpPr>
          <p:cNvPr id="3" name="Content Placeholder 2">
            <a:extLst>
              <a:ext uri="{FF2B5EF4-FFF2-40B4-BE49-F238E27FC236}">
                <a16:creationId xmlns:a16="http://schemas.microsoft.com/office/drawing/2014/main" id="{AA45B645-7FDA-4A30-AAB8-5C30301CEA09}"/>
              </a:ext>
            </a:extLst>
          </p:cNvPr>
          <p:cNvSpPr>
            <a:spLocks noGrp="1"/>
          </p:cNvSpPr>
          <p:nvPr>
            <p:ph idx="1"/>
          </p:nvPr>
        </p:nvSpPr>
        <p:spPr>
          <a:xfrm>
            <a:off x="649198" y="1025371"/>
            <a:ext cx="10893604" cy="5375429"/>
          </a:xfrm>
        </p:spPr>
        <p:txBody>
          <a:bodyPr>
            <a:normAutofit/>
          </a:bodyPr>
          <a:lstStyle/>
          <a:p>
            <a:pPr marL="514350" indent="-514350">
              <a:buAutoNum type="arabicPeriod"/>
            </a:pPr>
            <a:r>
              <a:rPr lang="en-US" sz="3200" dirty="0">
                <a:latin typeface="Adobe Arabic" pitchFamily="18" charset="-78"/>
                <a:cs typeface="Adobe Arabic" pitchFamily="18" charset="-78"/>
              </a:rPr>
              <a:t>Increased trafficking and abuse of illicit drugs remains a big challenge </a:t>
            </a:r>
          </a:p>
          <a:p>
            <a:pPr marL="514350" indent="-514350">
              <a:buAutoNum type="arabicPeriod"/>
            </a:pPr>
            <a:r>
              <a:rPr lang="en-US" sz="3200" dirty="0">
                <a:latin typeface="Adobe Arabic" pitchFamily="18" charset="-78"/>
                <a:cs typeface="Adobe Arabic" pitchFamily="18" charset="-78"/>
              </a:rPr>
              <a:t>Budgetary allocations constrains Implementation of ADA </a:t>
            </a:r>
            <a:r>
              <a:rPr lang="en-US" sz="3200" dirty="0" err="1">
                <a:latin typeface="Adobe Arabic" pitchFamily="18" charset="-78"/>
                <a:cs typeface="Adobe Arabic" pitchFamily="18" charset="-78"/>
              </a:rPr>
              <a:t>programmes</a:t>
            </a:r>
            <a:r>
              <a:rPr lang="en-US" sz="3200" dirty="0">
                <a:latin typeface="Adobe Arabic" pitchFamily="18" charset="-78"/>
                <a:cs typeface="Adobe Arabic" pitchFamily="18" charset="-78"/>
              </a:rPr>
              <a:t> </a:t>
            </a:r>
          </a:p>
          <a:p>
            <a:pPr marL="514350" indent="-514350">
              <a:buAutoNum type="arabicPeriod"/>
            </a:pPr>
            <a:r>
              <a:rPr lang="en-US" sz="3200" dirty="0">
                <a:latin typeface="Adobe Arabic" pitchFamily="18" charset="-78"/>
                <a:cs typeface="Adobe Arabic" pitchFamily="18" charset="-78"/>
              </a:rPr>
              <a:t>Majority of national policies and legislations on drug control require review in order to accommodate UNGASS recommendations. This is a time consuming and expensive endeavor  </a:t>
            </a:r>
          </a:p>
          <a:p>
            <a:pPr marL="514350" indent="-514350">
              <a:buAutoNum type="arabicPeriod"/>
            </a:pPr>
            <a:r>
              <a:rPr lang="en-US" sz="3200" dirty="0">
                <a:latin typeface="Adobe Arabic" pitchFamily="18" charset="-78"/>
                <a:cs typeface="Adobe Arabic" pitchFamily="18" charset="-78"/>
              </a:rPr>
              <a:t>Increased national need for professionals in all drug related sectors – prevention, treatment, law enforcement and criminal justice. Capacity building is equally costly </a:t>
            </a:r>
          </a:p>
          <a:p>
            <a:pPr marL="514350" indent="-514350">
              <a:buAutoNum type="arabicPeriod"/>
            </a:pPr>
            <a:r>
              <a:rPr lang="en-US" sz="3200" dirty="0">
                <a:latin typeface="Adobe Arabic" pitchFamily="18" charset="-78"/>
                <a:cs typeface="Adobe Arabic" pitchFamily="18" charset="-78"/>
              </a:rPr>
              <a:t>Compliance to laws regulating the sector </a:t>
            </a:r>
          </a:p>
          <a:p>
            <a:pPr marL="514350" indent="-514350">
              <a:buAutoNum type="arabicPeriod"/>
            </a:pPr>
            <a:r>
              <a:rPr lang="en-US" sz="3200" dirty="0">
                <a:latin typeface="Adobe Arabic" pitchFamily="18" charset="-78"/>
                <a:cs typeface="Adobe Arabic" pitchFamily="18" charset="-78"/>
              </a:rPr>
              <a:t>Complexity of drug networks and their operations </a:t>
            </a:r>
          </a:p>
          <a:p>
            <a:pPr marL="0" indent="0">
              <a:buNone/>
            </a:pPr>
            <a:endParaRPr lang="en-US" sz="3200" dirty="0">
              <a:latin typeface="Adobe Arabic" pitchFamily="18" charset="-78"/>
              <a:cs typeface="Adobe Arabic" pitchFamily="18" charset="-78"/>
            </a:endParaRPr>
          </a:p>
          <a:p>
            <a:endParaRPr lang="en-US" sz="3200" dirty="0">
              <a:latin typeface="Adobe Arabic" pitchFamily="18" charset="-78"/>
              <a:cs typeface="Adobe Arabic" pitchFamily="18" charset="-78"/>
            </a:endParaRPr>
          </a:p>
        </p:txBody>
      </p:sp>
    </p:spTree>
    <p:extLst>
      <p:ext uri="{BB962C8B-B14F-4D97-AF65-F5344CB8AC3E}">
        <p14:creationId xmlns:p14="http://schemas.microsoft.com/office/powerpoint/2010/main" val="4115108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C4CE7-8F20-45E2-A4D9-30DAAD7342D8}"/>
              </a:ext>
            </a:extLst>
          </p:cNvPr>
          <p:cNvSpPr>
            <a:spLocks noGrp="1"/>
          </p:cNvSpPr>
          <p:nvPr>
            <p:ph type="title"/>
          </p:nvPr>
        </p:nvSpPr>
        <p:spPr>
          <a:xfrm>
            <a:off x="615465" y="265664"/>
            <a:ext cx="9366325" cy="759707"/>
          </a:xfrm>
        </p:spPr>
        <p:txBody>
          <a:bodyPr/>
          <a:lstStyle/>
          <a:p>
            <a:r>
              <a:rPr lang="en-US" b="1" dirty="0"/>
              <a:t>Conclusion </a:t>
            </a:r>
          </a:p>
        </p:txBody>
      </p:sp>
      <p:sp>
        <p:nvSpPr>
          <p:cNvPr id="3" name="Content Placeholder 2">
            <a:extLst>
              <a:ext uri="{FF2B5EF4-FFF2-40B4-BE49-F238E27FC236}">
                <a16:creationId xmlns:a16="http://schemas.microsoft.com/office/drawing/2014/main" id="{3A194B94-0A66-48A5-A6A6-BF6918D94F32}"/>
              </a:ext>
            </a:extLst>
          </p:cNvPr>
          <p:cNvSpPr>
            <a:spLocks noGrp="1"/>
          </p:cNvSpPr>
          <p:nvPr>
            <p:ph idx="1"/>
          </p:nvPr>
        </p:nvSpPr>
        <p:spPr>
          <a:xfrm>
            <a:off x="615465" y="1284561"/>
            <a:ext cx="10828390" cy="5088530"/>
          </a:xfrm>
        </p:spPr>
        <p:txBody>
          <a:bodyPr>
            <a:normAutofit/>
          </a:bodyPr>
          <a:lstStyle/>
          <a:p>
            <a:pPr marL="68580" indent="0">
              <a:buNone/>
            </a:pPr>
            <a:r>
              <a:rPr lang="en-US" dirty="0">
                <a:latin typeface="Adobe Arabic" pitchFamily="18" charset="-78"/>
                <a:cs typeface="Adobe Arabic" pitchFamily="18" charset="-78"/>
              </a:rPr>
              <a:t>Kenya is on course in implementation of the UNGASS Outcome Document. Key lessons learnt include:-</a:t>
            </a:r>
          </a:p>
          <a:p>
            <a:r>
              <a:rPr lang="en-US" dirty="0">
                <a:latin typeface="Adobe Arabic" pitchFamily="18" charset="-78"/>
                <a:cs typeface="Adobe Arabic" pitchFamily="18" charset="-78"/>
              </a:rPr>
              <a:t>The Government has put in place effective structures for the control of alcohol and drugs. However, coordination of these Agencies is paramount </a:t>
            </a:r>
          </a:p>
          <a:p>
            <a:r>
              <a:rPr lang="en-US" dirty="0">
                <a:latin typeface="Adobe Arabic" pitchFamily="18" charset="-78"/>
                <a:cs typeface="Adobe Arabic" pitchFamily="18" charset="-78"/>
              </a:rPr>
              <a:t>Effective response must be balanced.  As such, interventions should address all aspects of the UNGASS document - Prevention, Mitigation and Enforcement </a:t>
            </a:r>
          </a:p>
          <a:p>
            <a:r>
              <a:rPr lang="en-US" dirty="0">
                <a:latin typeface="Adobe Arabic" pitchFamily="18" charset="-78"/>
                <a:cs typeface="Adobe Arabic" pitchFamily="18" charset="-78"/>
              </a:rPr>
              <a:t>The war on drugs requires the active participation of all persons/sectors </a:t>
            </a:r>
          </a:p>
          <a:p>
            <a:r>
              <a:rPr lang="en-US" dirty="0">
                <a:latin typeface="Adobe Arabic" pitchFamily="18" charset="-78"/>
                <a:cs typeface="Adobe Arabic" pitchFamily="18" charset="-78"/>
              </a:rPr>
              <a:t>Great accomplishments are made possible through collaboration. Partnerships and inclusivity of key stakeholders should be encouraged. </a:t>
            </a:r>
          </a:p>
          <a:p>
            <a:r>
              <a:rPr lang="en-US" dirty="0">
                <a:latin typeface="Adobe Arabic" pitchFamily="18" charset="-78"/>
                <a:cs typeface="Adobe Arabic" pitchFamily="18" charset="-78"/>
              </a:rPr>
              <a:t>Adequate finances are required for effective implementation </a:t>
            </a:r>
          </a:p>
          <a:p>
            <a:r>
              <a:rPr lang="en-US" dirty="0">
                <a:latin typeface="Adobe Arabic" pitchFamily="18" charset="-78"/>
                <a:cs typeface="Adobe Arabic" pitchFamily="18" charset="-78"/>
              </a:rPr>
              <a:t>Coordination of national response is critical </a:t>
            </a:r>
          </a:p>
          <a:p>
            <a:r>
              <a:rPr lang="en-US" dirty="0">
                <a:latin typeface="Adobe Arabic" pitchFamily="18" charset="-78"/>
                <a:cs typeface="Adobe Arabic" pitchFamily="18" charset="-78"/>
              </a:rPr>
              <a:t>Keeping track of progress – one national focal point </a:t>
            </a:r>
          </a:p>
          <a:p>
            <a:pPr marL="68580" indent="0">
              <a:buNone/>
            </a:pPr>
            <a:endParaRPr lang="en-US" dirty="0">
              <a:latin typeface="Adobe Arabic" pitchFamily="18" charset="-78"/>
              <a:cs typeface="Adobe Arabic" pitchFamily="18" charset="-78"/>
            </a:endParaRPr>
          </a:p>
        </p:txBody>
      </p:sp>
    </p:spTree>
    <p:extLst>
      <p:ext uri="{BB962C8B-B14F-4D97-AF65-F5344CB8AC3E}">
        <p14:creationId xmlns:p14="http://schemas.microsoft.com/office/powerpoint/2010/main" val="1817180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14CEA-894D-4498-9C11-3AFEDF8CE83F}"/>
              </a:ext>
            </a:extLst>
          </p:cNvPr>
          <p:cNvSpPr>
            <a:spLocks noGrp="1"/>
          </p:cNvSpPr>
          <p:nvPr>
            <p:ph type="title"/>
          </p:nvPr>
        </p:nvSpPr>
        <p:spPr>
          <a:xfrm>
            <a:off x="675703" y="338551"/>
            <a:ext cx="9366325" cy="686820"/>
          </a:xfrm>
        </p:spPr>
        <p:txBody>
          <a:bodyPr>
            <a:normAutofit fontScale="90000"/>
          </a:bodyPr>
          <a:lstStyle/>
          <a:p>
            <a:r>
              <a:rPr lang="en-US" b="1" dirty="0"/>
              <a:t>Opportunities </a:t>
            </a:r>
          </a:p>
        </p:txBody>
      </p:sp>
      <p:sp>
        <p:nvSpPr>
          <p:cNvPr id="3" name="Content Placeholder 2">
            <a:extLst>
              <a:ext uri="{FF2B5EF4-FFF2-40B4-BE49-F238E27FC236}">
                <a16:creationId xmlns:a16="http://schemas.microsoft.com/office/drawing/2014/main" id="{2FD33C1A-B7A6-43CC-9903-B9B294A3C6C6}"/>
              </a:ext>
            </a:extLst>
          </p:cNvPr>
          <p:cNvSpPr>
            <a:spLocks noGrp="1"/>
          </p:cNvSpPr>
          <p:nvPr>
            <p:ph idx="1"/>
          </p:nvPr>
        </p:nvSpPr>
        <p:spPr>
          <a:xfrm>
            <a:off x="675703" y="1382747"/>
            <a:ext cx="10800680" cy="4845775"/>
          </a:xfrm>
        </p:spPr>
        <p:txBody>
          <a:bodyPr>
            <a:normAutofit/>
          </a:bodyPr>
          <a:lstStyle/>
          <a:p>
            <a:r>
              <a:rPr lang="en-US" sz="3600" dirty="0">
                <a:latin typeface="Adobe Arabic" pitchFamily="18" charset="-78"/>
                <a:cs typeface="Adobe Arabic" pitchFamily="18" charset="-78"/>
              </a:rPr>
              <a:t>Pooling of resources through collaboration at national, regional and international level </a:t>
            </a:r>
          </a:p>
          <a:p>
            <a:r>
              <a:rPr lang="en-US" sz="3600" dirty="0">
                <a:latin typeface="Adobe Arabic" pitchFamily="18" charset="-78"/>
                <a:cs typeface="Adobe Arabic" pitchFamily="18" charset="-78"/>
              </a:rPr>
              <a:t>Kenya’s national focal point (NACADA) able to track progress and report on the same </a:t>
            </a:r>
          </a:p>
          <a:p>
            <a:r>
              <a:rPr lang="en-US" sz="3600" dirty="0">
                <a:latin typeface="Adobe Arabic" pitchFamily="18" charset="-78"/>
                <a:cs typeface="Adobe Arabic" pitchFamily="18" charset="-78"/>
              </a:rPr>
              <a:t>Research for informed programming </a:t>
            </a:r>
          </a:p>
          <a:p>
            <a:r>
              <a:rPr lang="en-US" sz="3600" dirty="0">
                <a:latin typeface="Adobe Arabic" pitchFamily="18" charset="-78"/>
                <a:cs typeface="Adobe Arabic" pitchFamily="18" charset="-78"/>
              </a:rPr>
              <a:t>International forums that provide opportunities for information sharing and best practices </a:t>
            </a:r>
          </a:p>
          <a:p>
            <a:pPr marL="68580" indent="0">
              <a:buNone/>
            </a:pPr>
            <a:endParaRPr lang="en-US" sz="3600" dirty="0">
              <a:latin typeface="Adobe Arabic" pitchFamily="18" charset="-78"/>
              <a:cs typeface="Adobe Arabic" pitchFamily="18" charset="-78"/>
            </a:endParaRPr>
          </a:p>
          <a:p>
            <a:endParaRPr lang="en-US" sz="3600" dirty="0">
              <a:latin typeface="Adobe Arabic" pitchFamily="18" charset="-78"/>
              <a:cs typeface="Adobe Arabic" pitchFamily="18" charset="-78"/>
            </a:endParaRPr>
          </a:p>
        </p:txBody>
      </p:sp>
    </p:spTree>
    <p:extLst>
      <p:ext uri="{BB962C8B-B14F-4D97-AF65-F5344CB8AC3E}">
        <p14:creationId xmlns:p14="http://schemas.microsoft.com/office/powerpoint/2010/main" val="3478240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1466" y="984955"/>
            <a:ext cx="10363200" cy="4572000"/>
          </a:xfrm>
        </p:spPr>
        <p:txBody>
          <a:bodyPr>
            <a:normAutofit/>
          </a:bodyPr>
          <a:lstStyle/>
          <a:p>
            <a:pPr marL="0" indent="0" algn="ctr">
              <a:buNone/>
            </a:pPr>
            <a:endParaRPr lang="en-US" b="1" dirty="0"/>
          </a:p>
          <a:p>
            <a:pPr marL="0" indent="0" algn="ctr">
              <a:buNone/>
            </a:pPr>
            <a:endParaRPr lang="en-US" b="1" dirty="0"/>
          </a:p>
          <a:p>
            <a:pPr marL="0" indent="0" algn="ctr">
              <a:buNone/>
            </a:pPr>
            <a:endParaRPr lang="en-US" b="1" dirty="0"/>
          </a:p>
          <a:p>
            <a:pPr marL="0" indent="0" algn="ctr">
              <a:buNone/>
            </a:pPr>
            <a:r>
              <a:rPr lang="en-US" sz="3600" b="1" dirty="0"/>
              <a:t>Thank You</a:t>
            </a:r>
          </a:p>
          <a:p>
            <a:pPr marL="0" indent="0" algn="ctr">
              <a:buNone/>
            </a:pPr>
            <a:endParaRPr lang="en-US" sz="3600" b="1" dirty="0"/>
          </a:p>
          <a:p>
            <a:endParaRPr lang="en-US" dirty="0"/>
          </a:p>
        </p:txBody>
      </p:sp>
    </p:spTree>
    <p:extLst>
      <p:ext uri="{BB962C8B-B14F-4D97-AF65-F5344CB8AC3E}">
        <p14:creationId xmlns:p14="http://schemas.microsoft.com/office/powerpoint/2010/main" val="35604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252" y="326268"/>
            <a:ext cx="10363200" cy="955851"/>
          </a:xfrm>
        </p:spPr>
        <p:txBody>
          <a:bodyPr/>
          <a:lstStyle/>
          <a:p>
            <a:r>
              <a:rPr lang="en-US" b="1" dirty="0"/>
              <a:t>Background</a:t>
            </a:r>
          </a:p>
        </p:txBody>
      </p:sp>
      <p:sp>
        <p:nvSpPr>
          <p:cNvPr id="3" name="Content Placeholder 2"/>
          <p:cNvSpPr>
            <a:spLocks noGrp="1"/>
          </p:cNvSpPr>
          <p:nvPr>
            <p:ph idx="1"/>
          </p:nvPr>
        </p:nvSpPr>
        <p:spPr>
          <a:xfrm>
            <a:off x="615411" y="1285938"/>
            <a:ext cx="10363200" cy="5212644"/>
          </a:xfrm>
        </p:spPr>
        <p:txBody>
          <a:bodyPr>
            <a:noAutofit/>
          </a:bodyPr>
          <a:lstStyle/>
          <a:p>
            <a:pPr lvl="0"/>
            <a:r>
              <a:rPr lang="en-US" dirty="0">
                <a:latin typeface="Adobe Arabic" pitchFamily="18" charset="-78"/>
                <a:cs typeface="Adobe Arabic" pitchFamily="18" charset="-78"/>
              </a:rPr>
              <a:t>Drug control continues to be a constant agenda in all international forums for decades because trafficking and use of illicit drugs is responsible for millions of deaths annually notwithstanding its negative impact on political, and socio-economic development of the affected nations</a:t>
            </a:r>
          </a:p>
          <a:p>
            <a:pPr lvl="0"/>
            <a:r>
              <a:rPr lang="en-US" dirty="0">
                <a:latin typeface="Adobe Arabic" pitchFamily="18" charset="-78"/>
                <a:cs typeface="Adobe Arabic" pitchFamily="18" charset="-78"/>
              </a:rPr>
              <a:t>The nexus between illicit drug trafficking and human trafficking, smuggling of fire arms, money laundering terrorism and other organized crimes is very clear. </a:t>
            </a:r>
          </a:p>
          <a:p>
            <a:r>
              <a:rPr lang="en-US" dirty="0">
                <a:latin typeface="Adobe Arabic" pitchFamily="18" charset="-78"/>
                <a:cs typeface="Adobe Arabic" pitchFamily="18" charset="-78"/>
              </a:rPr>
              <a:t>To counter the challenges posed by the world drug problem, the UN has put in place several policies, legal instruments and protocols to provide a framework for member states to counter the threat posed illicit drugs</a:t>
            </a:r>
          </a:p>
          <a:p>
            <a:r>
              <a:rPr lang="en-US" dirty="0">
                <a:latin typeface="Adobe Arabic" pitchFamily="18" charset="-78"/>
                <a:cs typeface="Adobe Arabic" pitchFamily="18" charset="-78"/>
              </a:rPr>
              <a:t>Among these instruments and protocols are: the 3 UN conventions, the political declarations and plan of action and the UNGASS Outcome Document </a:t>
            </a:r>
          </a:p>
          <a:p>
            <a:r>
              <a:rPr lang="en-US" dirty="0">
                <a:latin typeface="Adobe Arabic" pitchFamily="18" charset="-78"/>
                <a:cs typeface="Adobe Arabic" pitchFamily="18" charset="-78"/>
              </a:rPr>
              <a:t>These instruments constitute the UN  drug control strategy for both demand and supply reduction and a framework for member states and non state actors  to counter the drug problem. </a:t>
            </a:r>
          </a:p>
        </p:txBody>
      </p:sp>
    </p:spTree>
    <p:extLst>
      <p:ext uri="{BB962C8B-B14F-4D97-AF65-F5344CB8AC3E}">
        <p14:creationId xmlns:p14="http://schemas.microsoft.com/office/powerpoint/2010/main" val="1648199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6114" y="328426"/>
            <a:ext cx="10532533" cy="978429"/>
          </a:xfrm>
        </p:spPr>
        <p:txBody>
          <a:bodyPr/>
          <a:lstStyle/>
          <a:p>
            <a:r>
              <a:rPr lang="en-US" b="1" dirty="0"/>
              <a:t>Drug Situation in Kenya </a:t>
            </a:r>
          </a:p>
        </p:txBody>
      </p:sp>
      <p:sp>
        <p:nvSpPr>
          <p:cNvPr id="3" name="Content Placeholder 2"/>
          <p:cNvSpPr>
            <a:spLocks noGrp="1"/>
          </p:cNvSpPr>
          <p:nvPr>
            <p:ph idx="1"/>
          </p:nvPr>
        </p:nvSpPr>
        <p:spPr>
          <a:xfrm>
            <a:off x="623377" y="1434353"/>
            <a:ext cx="10363200" cy="4572000"/>
          </a:xfrm>
        </p:spPr>
        <p:txBody>
          <a:bodyPr>
            <a:noAutofit/>
          </a:bodyPr>
          <a:lstStyle/>
          <a:p>
            <a:pPr lvl="0"/>
            <a:r>
              <a:rPr lang="en-US" sz="2000" dirty="0">
                <a:latin typeface="Adobe Arabic" pitchFamily="18" charset="-78"/>
                <a:cs typeface="Adobe Arabic" pitchFamily="18" charset="-78"/>
              </a:rPr>
              <a:t>Kenya has not been spared the devastating effects of the world drug problem </a:t>
            </a:r>
          </a:p>
          <a:p>
            <a:pPr lvl="0"/>
            <a:r>
              <a:rPr lang="en-US" sz="2000" dirty="0">
                <a:latin typeface="Adobe Arabic" pitchFamily="18" charset="-78"/>
                <a:cs typeface="Adobe Arabic" pitchFamily="18" charset="-78"/>
              </a:rPr>
              <a:t>Alcohol, tobacco and marijuana top the list of substances that are responsible for death and ill heath of millions of Kenyans</a:t>
            </a:r>
          </a:p>
          <a:p>
            <a:pPr lvl="0"/>
            <a:endParaRPr lang="en-US" sz="2000" dirty="0">
              <a:latin typeface="Adobe Arabic" pitchFamily="18" charset="-78"/>
              <a:cs typeface="Adobe Arabic" pitchFamily="18" charset="-78"/>
            </a:endParaRPr>
          </a:p>
          <a:p>
            <a:r>
              <a:rPr lang="en-US" sz="2000" dirty="0">
                <a:latin typeface="Adobe Arabic" pitchFamily="18" charset="-78"/>
                <a:cs typeface="Adobe Arabic" pitchFamily="18" charset="-78"/>
              </a:rPr>
              <a:t>Findings from a national survey on drug abuse conducted by the National Authority for the Campaign Against Alcohol and Drug Abuse (NACADA) in 2017 indicates that </a:t>
            </a:r>
            <a:r>
              <a:rPr lang="en-US" sz="2000" i="1" dirty="0">
                <a:latin typeface="Adobe Arabic" pitchFamily="18" charset="-78"/>
                <a:cs typeface="Adobe Arabic" pitchFamily="18" charset="-78"/>
              </a:rPr>
              <a:t>cannabis</a:t>
            </a:r>
            <a:r>
              <a:rPr lang="en-US" sz="2000" dirty="0">
                <a:latin typeface="Adobe Arabic" pitchFamily="18" charset="-78"/>
                <a:cs typeface="Adobe Arabic" pitchFamily="18" charset="-78"/>
              </a:rPr>
              <a:t> is the number one most preferred narcotic drug in Kenya followed by </a:t>
            </a:r>
            <a:r>
              <a:rPr lang="en-US" sz="2000" i="1" dirty="0">
                <a:latin typeface="Adobe Arabic" pitchFamily="18" charset="-78"/>
                <a:cs typeface="Adobe Arabic" pitchFamily="18" charset="-78"/>
              </a:rPr>
              <a:t>heroin</a:t>
            </a:r>
            <a:r>
              <a:rPr lang="en-US" sz="2000" dirty="0">
                <a:latin typeface="Adobe Arabic" pitchFamily="18" charset="-78"/>
                <a:cs typeface="Adobe Arabic" pitchFamily="18" charset="-78"/>
              </a:rPr>
              <a:t>. </a:t>
            </a:r>
          </a:p>
          <a:p>
            <a:endParaRPr lang="en-US" sz="2000" dirty="0">
              <a:latin typeface="Adobe Arabic" pitchFamily="18" charset="-78"/>
              <a:cs typeface="Adobe Arabic" pitchFamily="18" charset="-78"/>
            </a:endParaRPr>
          </a:p>
          <a:p>
            <a:r>
              <a:rPr lang="en-US" sz="2000" dirty="0">
                <a:latin typeface="Adobe Arabic" pitchFamily="18" charset="-78"/>
                <a:cs typeface="Adobe Arabic" pitchFamily="18" charset="-78"/>
              </a:rPr>
              <a:t>Further, a follow up survey in 2016 on the drug situation in High schools </a:t>
            </a:r>
            <a:r>
              <a:rPr lang="en-GB" sz="2000" dirty="0">
                <a:latin typeface="Adobe Arabic" pitchFamily="18" charset="-78"/>
                <a:cs typeface="Adobe Arabic" pitchFamily="18" charset="-78"/>
              </a:rPr>
              <a:t>showed that the abuse of narcotics is high in schools</a:t>
            </a:r>
          </a:p>
          <a:p>
            <a:pPr marL="68580" indent="0">
              <a:buNone/>
            </a:pPr>
            <a:endParaRPr lang="en-GB" sz="2000" dirty="0">
              <a:latin typeface="Adobe Arabic" pitchFamily="18" charset="-78"/>
              <a:cs typeface="Adobe Arabic" pitchFamily="18" charset="-78"/>
            </a:endParaRPr>
          </a:p>
          <a:p>
            <a:r>
              <a:rPr lang="en-GB" sz="2000" dirty="0">
                <a:latin typeface="Adobe Arabic" pitchFamily="18" charset="-78"/>
                <a:cs typeface="Adobe Arabic" pitchFamily="18" charset="-78"/>
              </a:rPr>
              <a:t>Of concern is the ever use of Cannabis in schools standing at 7.5% translating to 162,863 children below the age of 18 years. </a:t>
            </a:r>
            <a:endParaRPr lang="en-US" sz="2000" dirty="0">
              <a:latin typeface="Adobe Arabic" pitchFamily="18" charset="-78"/>
              <a:cs typeface="Adobe Arabic" pitchFamily="18" charset="-78"/>
            </a:endParaRPr>
          </a:p>
          <a:p>
            <a:endParaRPr lang="en-US" sz="2000" dirty="0">
              <a:latin typeface="Adobe Arabic" pitchFamily="18" charset="-78"/>
              <a:cs typeface="Adobe Arabic" pitchFamily="18" charset="-78"/>
            </a:endParaRPr>
          </a:p>
          <a:p>
            <a:endParaRPr lang="en-US" sz="2000" dirty="0">
              <a:latin typeface="Adobe Arabic" pitchFamily="18" charset="-78"/>
              <a:cs typeface="Adobe Arabic" pitchFamily="18" charset="-78"/>
            </a:endParaRPr>
          </a:p>
          <a:p>
            <a:endParaRPr lang="en-US" sz="2000" dirty="0">
              <a:latin typeface="Adobe Arabic" pitchFamily="18" charset="-78"/>
              <a:cs typeface="Adobe Arabic" pitchFamily="18" charset="-78"/>
            </a:endParaRPr>
          </a:p>
          <a:p>
            <a:pPr marL="0" indent="0">
              <a:buNone/>
            </a:pPr>
            <a:endParaRPr lang="en-US" sz="2000" dirty="0">
              <a:latin typeface="Adobe Arabic" pitchFamily="18" charset="-78"/>
              <a:cs typeface="Adobe Arabic" pitchFamily="18" charset="-78"/>
            </a:endParaRPr>
          </a:p>
          <a:p>
            <a:endParaRPr lang="en-US" sz="2000" dirty="0">
              <a:latin typeface="Adobe Arabic" pitchFamily="18" charset="-78"/>
              <a:cs typeface="Adobe Arabic" pitchFamily="18" charset="-78"/>
            </a:endParaRPr>
          </a:p>
        </p:txBody>
      </p:sp>
    </p:spTree>
    <p:extLst>
      <p:ext uri="{BB962C8B-B14F-4D97-AF65-F5344CB8AC3E}">
        <p14:creationId xmlns:p14="http://schemas.microsoft.com/office/powerpoint/2010/main" val="3392111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635" y="382215"/>
            <a:ext cx="10363200" cy="854251"/>
          </a:xfrm>
        </p:spPr>
        <p:txBody>
          <a:bodyPr/>
          <a:lstStyle/>
          <a:p>
            <a:r>
              <a:rPr lang="en-US" b="1"/>
              <a:t>Legal and institutional Framework</a:t>
            </a:r>
            <a:endParaRPr lang="en-US" dirty="0"/>
          </a:p>
        </p:txBody>
      </p:sp>
      <p:sp>
        <p:nvSpPr>
          <p:cNvPr id="3" name="Content Placeholder 2"/>
          <p:cNvSpPr>
            <a:spLocks noGrp="1"/>
          </p:cNvSpPr>
          <p:nvPr>
            <p:ph idx="1"/>
          </p:nvPr>
        </p:nvSpPr>
        <p:spPr>
          <a:xfrm>
            <a:off x="600635" y="1351388"/>
            <a:ext cx="10838289" cy="4985851"/>
          </a:xfrm>
        </p:spPr>
        <p:txBody>
          <a:bodyPr>
            <a:normAutofit fontScale="95000" lnSpcReduction="10000"/>
          </a:bodyPr>
          <a:lstStyle/>
          <a:p>
            <a:r>
              <a:rPr lang="en-US" dirty="0">
                <a:latin typeface="Adobe Arabic" pitchFamily="18" charset="-78"/>
                <a:cs typeface="Adobe Arabic" pitchFamily="18" charset="-78"/>
              </a:rPr>
              <a:t>As a party to the three international protocols, Kenya has enacted a number of laws to provide a framework for the country’s response to the drug problem. </a:t>
            </a:r>
          </a:p>
          <a:p>
            <a:endParaRPr lang="en-US" dirty="0">
              <a:latin typeface="Adobe Arabic" pitchFamily="18" charset="-78"/>
              <a:cs typeface="Adobe Arabic" pitchFamily="18" charset="-78"/>
            </a:endParaRPr>
          </a:p>
          <a:p>
            <a:r>
              <a:rPr lang="en-US" dirty="0">
                <a:latin typeface="Adobe Arabic" pitchFamily="18" charset="-78"/>
                <a:cs typeface="Adobe Arabic" pitchFamily="18" charset="-78"/>
              </a:rPr>
              <a:t>The National Authority for Campaign Against Alcohol and Drug Abuse (NACADA) Act of 2012 establishes NACADA as the country’s drug control focal point mandated to coordinate a multi-</a:t>
            </a:r>
            <a:r>
              <a:rPr lang="en-US" dirty="0" err="1">
                <a:latin typeface="Adobe Arabic" pitchFamily="18" charset="-78"/>
                <a:cs typeface="Adobe Arabic" pitchFamily="18" charset="-78"/>
              </a:rPr>
              <a:t>sectoral</a:t>
            </a:r>
            <a:r>
              <a:rPr lang="en-US" dirty="0">
                <a:latin typeface="Adobe Arabic" pitchFamily="18" charset="-78"/>
                <a:cs typeface="Adobe Arabic" pitchFamily="18" charset="-78"/>
              </a:rPr>
              <a:t> response to alcohol and drug abuse. </a:t>
            </a:r>
          </a:p>
          <a:p>
            <a:r>
              <a:rPr lang="en-US" dirty="0">
                <a:latin typeface="Adobe Arabic" pitchFamily="18" charset="-78"/>
                <a:cs typeface="Adobe Arabic" pitchFamily="18" charset="-78"/>
              </a:rPr>
              <a:t>NACADA also draws its mandate from  the alcoholic Drinks Control Act of 2010 which was enacted to specifically address the unique challenges of the industry.</a:t>
            </a:r>
          </a:p>
          <a:p>
            <a:r>
              <a:rPr lang="en-US" dirty="0">
                <a:latin typeface="Adobe Arabic" pitchFamily="18" charset="-78"/>
                <a:cs typeface="Adobe Arabic" pitchFamily="18" charset="-78"/>
              </a:rPr>
              <a:t>However, through the National Technical Committee on Drug Trafficking and Abuse (NTC) established by Government in 2011, NACADA leverages on the legislations of member Agencies to effectively deal with the complexity of drug problem. </a:t>
            </a:r>
          </a:p>
          <a:p>
            <a:r>
              <a:rPr lang="en-US" dirty="0">
                <a:latin typeface="Adobe Arabic" pitchFamily="18" charset="-78"/>
                <a:cs typeface="Adobe Arabic" pitchFamily="18" charset="-78"/>
              </a:rPr>
              <a:t>The NTC brings together Government Agencies such as KRA, KEBS, Anti-Counterfeit, Public Health Department, National Police Service, Department of Immigration, Kenya Ports Authority, Kenya Airport Authority, Public Prosecution and the Department of Justice </a:t>
            </a:r>
          </a:p>
          <a:p>
            <a:endParaRPr lang="en-US" dirty="0">
              <a:latin typeface="Adobe Arabic" pitchFamily="18" charset="-78"/>
              <a:cs typeface="Adobe Arabic" pitchFamily="18" charset="-78"/>
            </a:endParaRPr>
          </a:p>
          <a:p>
            <a:pPr lvl="0"/>
            <a:endParaRPr lang="en-US" dirty="0">
              <a:latin typeface="Adobe Arabic" pitchFamily="18" charset="-78"/>
              <a:cs typeface="Adobe Arabic" pitchFamily="18" charset="-78"/>
            </a:endParaRPr>
          </a:p>
          <a:p>
            <a:endParaRPr lang="en-US" dirty="0">
              <a:latin typeface="Adobe Arabic" pitchFamily="18" charset="-78"/>
              <a:cs typeface="Adobe Arabic" pitchFamily="18" charset="-78"/>
            </a:endParaRPr>
          </a:p>
        </p:txBody>
      </p:sp>
    </p:spTree>
    <p:extLst>
      <p:ext uri="{BB962C8B-B14F-4D97-AF65-F5344CB8AC3E}">
        <p14:creationId xmlns:p14="http://schemas.microsoft.com/office/powerpoint/2010/main" val="354219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327" y="174699"/>
            <a:ext cx="10363200" cy="876828"/>
          </a:xfrm>
        </p:spPr>
        <p:txBody>
          <a:bodyPr/>
          <a:lstStyle/>
          <a:p>
            <a:r>
              <a:rPr lang="en-US" b="1" dirty="0">
                <a:solidFill>
                  <a:schemeClr val="bg2"/>
                </a:solidFill>
              </a:rPr>
              <a:t>UNGASS 2016 </a:t>
            </a:r>
          </a:p>
        </p:txBody>
      </p:sp>
      <p:sp>
        <p:nvSpPr>
          <p:cNvPr id="3" name="Content Placeholder 2"/>
          <p:cNvSpPr>
            <a:spLocks noGrp="1"/>
          </p:cNvSpPr>
          <p:nvPr>
            <p:ph idx="1"/>
          </p:nvPr>
        </p:nvSpPr>
        <p:spPr>
          <a:xfrm>
            <a:off x="622881" y="1200606"/>
            <a:ext cx="10618859" cy="5186747"/>
          </a:xfrm>
        </p:spPr>
        <p:txBody>
          <a:bodyPr>
            <a:noAutofit/>
          </a:bodyPr>
          <a:lstStyle/>
          <a:p>
            <a:pPr lvl="0" algn="just"/>
            <a:r>
              <a:rPr lang="en-US" dirty="0">
                <a:latin typeface="Adobe Arabic" pitchFamily="18" charset="-78"/>
                <a:cs typeface="Adobe Arabic" pitchFamily="18" charset="-78"/>
              </a:rPr>
              <a:t>Kenya participated in the United Nations General Assembly (UNGASS) held in April 2016 in New York</a:t>
            </a:r>
          </a:p>
          <a:p>
            <a:pPr algn="just"/>
            <a:endParaRPr lang="en-US" dirty="0">
              <a:latin typeface="Adobe Arabic" pitchFamily="18" charset="-78"/>
              <a:cs typeface="Adobe Arabic" pitchFamily="18" charset="-78"/>
            </a:endParaRPr>
          </a:p>
          <a:p>
            <a:pPr algn="just"/>
            <a:r>
              <a:rPr lang="en-US" dirty="0">
                <a:latin typeface="Adobe Arabic" pitchFamily="18" charset="-78"/>
                <a:cs typeface="Adobe Arabic" pitchFamily="18" charset="-78"/>
              </a:rPr>
              <a:t>The Country’s delegation was led by the Cabinet Secretary for Interior &amp; Coordination of National Government – </a:t>
            </a:r>
            <a:r>
              <a:rPr lang="en-GB" dirty="0">
                <a:latin typeface="Adobe Arabic" pitchFamily="18" charset="-78"/>
                <a:cs typeface="Adobe Arabic" pitchFamily="18" charset="-78"/>
              </a:rPr>
              <a:t>Hon. Maj. Gen. (</a:t>
            </a:r>
            <a:r>
              <a:rPr lang="en-GB" dirty="0" err="1">
                <a:latin typeface="Adobe Arabic" pitchFamily="18" charset="-78"/>
                <a:cs typeface="Adobe Arabic" pitchFamily="18" charset="-78"/>
              </a:rPr>
              <a:t>Rtd</a:t>
            </a:r>
            <a:r>
              <a:rPr lang="en-GB" dirty="0">
                <a:latin typeface="Adobe Arabic" pitchFamily="18" charset="-78"/>
                <a:cs typeface="Adobe Arabic" pitchFamily="18" charset="-78"/>
              </a:rPr>
              <a:t>) Joseph </a:t>
            </a:r>
            <a:r>
              <a:rPr lang="en-GB" dirty="0" err="1">
                <a:latin typeface="Adobe Arabic" pitchFamily="18" charset="-78"/>
                <a:cs typeface="Adobe Arabic" pitchFamily="18" charset="-78"/>
              </a:rPr>
              <a:t>Nkaissery</a:t>
            </a:r>
            <a:r>
              <a:rPr lang="en-GB" dirty="0">
                <a:latin typeface="Adobe Arabic" pitchFamily="18" charset="-78"/>
                <a:cs typeface="Adobe Arabic" pitchFamily="18" charset="-78"/>
              </a:rPr>
              <a:t>, EGH</a:t>
            </a:r>
            <a:endParaRPr lang="en-US" dirty="0">
              <a:latin typeface="Adobe Arabic" pitchFamily="18" charset="-78"/>
              <a:cs typeface="Adobe Arabic" pitchFamily="18" charset="-78"/>
            </a:endParaRPr>
          </a:p>
          <a:p>
            <a:pPr algn="just"/>
            <a:endParaRPr lang="en-US" dirty="0">
              <a:latin typeface="Adobe Arabic" pitchFamily="18" charset="-78"/>
              <a:cs typeface="Adobe Arabic" pitchFamily="18" charset="-78"/>
            </a:endParaRPr>
          </a:p>
          <a:p>
            <a:pPr algn="just"/>
            <a:r>
              <a:rPr lang="en-US" dirty="0">
                <a:latin typeface="Adobe Arabic" pitchFamily="18" charset="-78"/>
                <a:cs typeface="Adobe Arabic" pitchFamily="18" charset="-78"/>
              </a:rPr>
              <a:t>The Minister delivered the Country’s Position on the war against Drug abuse which reaffirmed the Kenya’s commitment</a:t>
            </a:r>
            <a:r>
              <a:rPr lang="en-US" i="1" dirty="0">
                <a:latin typeface="Adobe Arabic" pitchFamily="18" charset="-78"/>
                <a:cs typeface="Adobe Arabic" pitchFamily="18" charset="-78"/>
              </a:rPr>
              <a:t> </a:t>
            </a:r>
            <a:r>
              <a:rPr lang="en-US" dirty="0">
                <a:latin typeface="Adobe Arabic" pitchFamily="18" charset="-78"/>
                <a:cs typeface="Adobe Arabic" pitchFamily="18" charset="-78"/>
              </a:rPr>
              <a:t>to the principle of common and shared responsibility and requires collective action.</a:t>
            </a:r>
          </a:p>
          <a:p>
            <a:pPr algn="just"/>
            <a:endParaRPr lang="en-US" dirty="0">
              <a:latin typeface="Adobe Arabic" pitchFamily="18" charset="-78"/>
              <a:cs typeface="Adobe Arabic" pitchFamily="18" charset="-78"/>
            </a:endParaRPr>
          </a:p>
          <a:p>
            <a:pPr algn="just"/>
            <a:r>
              <a:rPr lang="en-US" dirty="0">
                <a:latin typeface="Adobe Arabic" pitchFamily="18" charset="-78"/>
                <a:cs typeface="Adobe Arabic" pitchFamily="18" charset="-78"/>
              </a:rPr>
              <a:t>The UNGASS Outcome document was adopted by the United Nations General Assembly on 19</a:t>
            </a:r>
            <a:r>
              <a:rPr lang="en-US" baseline="30000" dirty="0">
                <a:latin typeface="Adobe Arabic" pitchFamily="18" charset="-78"/>
                <a:cs typeface="Adobe Arabic" pitchFamily="18" charset="-78"/>
              </a:rPr>
              <a:t>th</a:t>
            </a:r>
            <a:r>
              <a:rPr lang="en-US" dirty="0">
                <a:latin typeface="Adobe Arabic" pitchFamily="18" charset="-78"/>
                <a:cs typeface="Adobe Arabic" pitchFamily="18" charset="-78"/>
              </a:rPr>
              <a:t> April 2016 and represents the commitment of member states to implement strategies to deal with the challenges of drug abuse.</a:t>
            </a:r>
          </a:p>
        </p:txBody>
      </p:sp>
    </p:spTree>
    <p:extLst>
      <p:ext uri="{BB962C8B-B14F-4D97-AF65-F5344CB8AC3E}">
        <p14:creationId xmlns:p14="http://schemas.microsoft.com/office/powerpoint/2010/main" val="525535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89" y="126720"/>
            <a:ext cx="10363200" cy="1143000"/>
          </a:xfrm>
        </p:spPr>
        <p:txBody>
          <a:bodyPr/>
          <a:lstStyle/>
          <a:p>
            <a:r>
              <a:rPr lang="en-US" b="1" dirty="0">
                <a:solidFill>
                  <a:schemeClr val="bg2"/>
                </a:solidFill>
              </a:rPr>
              <a:t>Implementation of UNGASS</a:t>
            </a:r>
            <a:endParaRPr lang="en-US" dirty="0">
              <a:solidFill>
                <a:schemeClr val="bg2"/>
              </a:solidFill>
            </a:endParaRPr>
          </a:p>
        </p:txBody>
      </p:sp>
      <p:sp>
        <p:nvSpPr>
          <p:cNvPr id="3" name="Content Placeholder 2"/>
          <p:cNvSpPr>
            <a:spLocks noGrp="1"/>
          </p:cNvSpPr>
          <p:nvPr>
            <p:ph idx="1"/>
          </p:nvPr>
        </p:nvSpPr>
        <p:spPr>
          <a:xfrm>
            <a:off x="627529" y="1326777"/>
            <a:ext cx="10885597" cy="5212567"/>
          </a:xfrm>
        </p:spPr>
        <p:txBody>
          <a:bodyPr>
            <a:normAutofit fontScale="92500" lnSpcReduction="10000"/>
          </a:bodyPr>
          <a:lstStyle/>
          <a:p>
            <a:pPr marL="0" indent="0">
              <a:buNone/>
            </a:pPr>
            <a:r>
              <a:rPr lang="en-US" dirty="0">
                <a:latin typeface="Adobe Arabic" pitchFamily="18" charset="-78"/>
                <a:cs typeface="Adobe Arabic" pitchFamily="18" charset="-78"/>
              </a:rPr>
              <a:t>Kenya has domesticated the UNGASS outcome document through:-</a:t>
            </a:r>
          </a:p>
          <a:p>
            <a:pPr indent="-342900"/>
            <a:r>
              <a:rPr lang="en-US" dirty="0">
                <a:latin typeface="Adobe Arabic" pitchFamily="18" charset="-78"/>
                <a:cs typeface="Adobe Arabic" pitchFamily="18" charset="-78"/>
              </a:rPr>
              <a:t>Sharing its provisions with stakeholders </a:t>
            </a:r>
            <a:r>
              <a:rPr lang="en-US" dirty="0" err="1">
                <a:latin typeface="Adobe Arabic" pitchFamily="18" charset="-78"/>
                <a:cs typeface="Adobe Arabic" pitchFamily="18" charset="-78"/>
              </a:rPr>
              <a:t>i.e</a:t>
            </a:r>
            <a:r>
              <a:rPr lang="en-US" dirty="0">
                <a:latin typeface="Adobe Arabic" pitchFamily="18" charset="-78"/>
                <a:cs typeface="Adobe Arabic" pitchFamily="18" charset="-78"/>
              </a:rPr>
              <a:t> NTC</a:t>
            </a:r>
            <a:endParaRPr lang="en-GB" dirty="0">
              <a:latin typeface="Adobe Arabic" pitchFamily="18" charset="-78"/>
              <a:cs typeface="Adobe Arabic" pitchFamily="18" charset="-78"/>
            </a:endParaRPr>
          </a:p>
          <a:p>
            <a:pPr indent="-342900"/>
            <a:r>
              <a:rPr lang="en-GB" dirty="0">
                <a:latin typeface="Adobe Arabic" pitchFamily="18" charset="-78"/>
                <a:cs typeface="Adobe Arabic" pitchFamily="18" charset="-78"/>
              </a:rPr>
              <a:t>Included programmes responding to the UNGASS thematic areas in annual plans </a:t>
            </a:r>
          </a:p>
          <a:p>
            <a:pPr indent="-342900"/>
            <a:r>
              <a:rPr lang="en-GB" dirty="0">
                <a:latin typeface="Adobe Arabic" pitchFamily="18" charset="-78"/>
                <a:cs typeface="Adobe Arabic" pitchFamily="18" charset="-78"/>
              </a:rPr>
              <a:t>Review of Policies and Legislation to accommodate UNGASS recommendations. The following Policies are currently under review:-</a:t>
            </a:r>
          </a:p>
          <a:p>
            <a:pPr lvl="1"/>
            <a:r>
              <a:rPr lang="en-GB" dirty="0">
                <a:latin typeface="Adobe Arabic" pitchFamily="18" charset="-78"/>
                <a:cs typeface="Adobe Arabic" pitchFamily="18" charset="-78"/>
              </a:rPr>
              <a:t>National Alcohol Policy, 2013</a:t>
            </a:r>
            <a:endParaRPr lang="en-US" dirty="0">
              <a:latin typeface="Adobe Arabic" pitchFamily="18" charset="-78"/>
              <a:cs typeface="Adobe Arabic" pitchFamily="18" charset="-78"/>
            </a:endParaRPr>
          </a:p>
          <a:p>
            <a:pPr lvl="1"/>
            <a:r>
              <a:rPr lang="en-GB" dirty="0">
                <a:latin typeface="Adobe Arabic" pitchFamily="18" charset="-78"/>
                <a:cs typeface="Adobe Arabic" pitchFamily="18" charset="-78"/>
              </a:rPr>
              <a:t>Narcotic Drugs and Psychotropic Substances Control Policy</a:t>
            </a:r>
            <a:endParaRPr lang="en-US" dirty="0">
              <a:latin typeface="Adobe Arabic" pitchFamily="18" charset="-78"/>
              <a:cs typeface="Adobe Arabic" pitchFamily="18" charset="-78"/>
            </a:endParaRPr>
          </a:p>
          <a:p>
            <a:pPr lvl="1"/>
            <a:r>
              <a:rPr lang="en-GB" dirty="0">
                <a:latin typeface="Adobe Arabic" pitchFamily="18" charset="-78"/>
                <a:cs typeface="Adobe Arabic" pitchFamily="18" charset="-78"/>
              </a:rPr>
              <a:t>National Drug Control Policy, 2013</a:t>
            </a:r>
            <a:endParaRPr lang="en-US" dirty="0">
              <a:latin typeface="Adobe Arabic" pitchFamily="18" charset="-78"/>
              <a:cs typeface="Adobe Arabic" pitchFamily="18" charset="-78"/>
            </a:endParaRPr>
          </a:p>
          <a:p>
            <a:pPr lvl="1"/>
            <a:r>
              <a:rPr lang="en-GB" dirty="0">
                <a:latin typeface="Adobe Arabic" pitchFamily="18" charset="-78"/>
                <a:cs typeface="Adobe Arabic" pitchFamily="18" charset="-78"/>
              </a:rPr>
              <a:t>National Treatment and Rehabilitation Policy, 2013</a:t>
            </a:r>
            <a:endParaRPr lang="en-US" dirty="0">
              <a:latin typeface="Adobe Arabic" pitchFamily="18" charset="-78"/>
              <a:cs typeface="Adobe Arabic" pitchFamily="18" charset="-78"/>
            </a:endParaRPr>
          </a:p>
          <a:p>
            <a:pPr lvl="1"/>
            <a:r>
              <a:rPr lang="en-GB" dirty="0">
                <a:latin typeface="Adobe Arabic" pitchFamily="18" charset="-78"/>
                <a:cs typeface="Adobe Arabic" pitchFamily="18" charset="-78"/>
              </a:rPr>
              <a:t>Policy for Accreditation of Training Institutions, 2013 </a:t>
            </a:r>
            <a:endParaRPr lang="en-US" dirty="0">
              <a:latin typeface="Adobe Arabic" pitchFamily="18" charset="-78"/>
              <a:cs typeface="Adobe Arabic" pitchFamily="18" charset="-78"/>
            </a:endParaRPr>
          </a:p>
          <a:p>
            <a:pPr lvl="1"/>
            <a:r>
              <a:rPr lang="en-GB" dirty="0">
                <a:latin typeface="Adobe Arabic" pitchFamily="18" charset="-78"/>
                <a:cs typeface="Adobe Arabic" pitchFamily="18" charset="-78"/>
              </a:rPr>
              <a:t>National Prevention, Treatment and Rehabilitation Policy.</a:t>
            </a:r>
          </a:p>
          <a:p>
            <a:pPr lvl="1"/>
            <a:r>
              <a:rPr lang="en-GB" dirty="0">
                <a:latin typeface="Adobe Arabic" pitchFamily="18" charset="-78"/>
                <a:cs typeface="Adobe Arabic" pitchFamily="18" charset="-78"/>
              </a:rPr>
              <a:t>The review of the </a:t>
            </a:r>
            <a:r>
              <a:rPr lang="en-US" dirty="0">
                <a:latin typeface="Adobe Arabic" pitchFamily="18" charset="-78"/>
                <a:cs typeface="Adobe Arabic" pitchFamily="18" charset="-78"/>
              </a:rPr>
              <a:t>Narcotic Drugs and Psychotropic Substances (Control) Act of 1994 and the NACADA Act is on going </a:t>
            </a:r>
          </a:p>
          <a:p>
            <a:pPr indent="-342900"/>
            <a:r>
              <a:rPr lang="en-US" dirty="0">
                <a:latin typeface="Adobe Arabic" pitchFamily="18" charset="-78"/>
                <a:cs typeface="Adobe Arabic" pitchFamily="18" charset="-78"/>
              </a:rPr>
              <a:t>Development of a Resource mobilization and collaboration framework is on going in order to </a:t>
            </a:r>
            <a:r>
              <a:rPr lang="en-GB" dirty="0">
                <a:latin typeface="Adobe Arabic" pitchFamily="18" charset="-78"/>
                <a:cs typeface="Adobe Arabic" pitchFamily="18" charset="-78"/>
              </a:rPr>
              <a:t>maximise the participation of all relevant stakeholders in the country’s war against drug abuse and illicit trafficking. The country is engaging with all relevant Agencies, Public Agencies, county Governments and CSOs</a:t>
            </a:r>
          </a:p>
        </p:txBody>
      </p:sp>
    </p:spTree>
    <p:extLst>
      <p:ext uri="{BB962C8B-B14F-4D97-AF65-F5344CB8AC3E}">
        <p14:creationId xmlns:p14="http://schemas.microsoft.com/office/powerpoint/2010/main" val="1459140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461" y="457086"/>
            <a:ext cx="10363200" cy="809096"/>
          </a:xfrm>
        </p:spPr>
        <p:txBody>
          <a:bodyPr>
            <a:noAutofit/>
          </a:bodyPr>
          <a:lstStyle/>
          <a:p>
            <a:r>
              <a:rPr lang="en-US" b="1" dirty="0">
                <a:solidFill>
                  <a:schemeClr val="bg2"/>
                </a:solidFill>
              </a:rPr>
              <a:t>Implementation of UNGASS Document</a:t>
            </a:r>
          </a:p>
        </p:txBody>
      </p:sp>
      <p:sp>
        <p:nvSpPr>
          <p:cNvPr id="3" name="Content Placeholder 2"/>
          <p:cNvSpPr>
            <a:spLocks noGrp="1"/>
          </p:cNvSpPr>
          <p:nvPr>
            <p:ph idx="1"/>
          </p:nvPr>
        </p:nvSpPr>
        <p:spPr>
          <a:xfrm>
            <a:off x="605616" y="1359315"/>
            <a:ext cx="10905066" cy="5348112"/>
          </a:xfrm>
        </p:spPr>
        <p:txBody>
          <a:bodyPr>
            <a:normAutofit lnSpcReduction="10000"/>
          </a:bodyPr>
          <a:lstStyle/>
          <a:p>
            <a:pPr marL="228600" lvl="0" indent="-228600">
              <a:buNone/>
            </a:pPr>
            <a:r>
              <a:rPr lang="en-GB" b="1" dirty="0">
                <a:latin typeface="Adobe Arabic" pitchFamily="18" charset="-78"/>
                <a:cs typeface="Adobe Arabic" pitchFamily="18" charset="-78"/>
              </a:rPr>
              <a:t>1. Demand Reduction and Related Measures including prevention and treatment as well as other health related issues </a:t>
            </a:r>
            <a:endParaRPr lang="en-US" b="1" dirty="0">
              <a:latin typeface="Adobe Arabic" pitchFamily="18" charset="-78"/>
              <a:cs typeface="Adobe Arabic" pitchFamily="18" charset="-78"/>
            </a:endParaRPr>
          </a:p>
          <a:p>
            <a:r>
              <a:rPr lang="en-US" dirty="0">
                <a:latin typeface="Adobe Arabic" pitchFamily="18" charset="-78"/>
                <a:cs typeface="Adobe Arabic" pitchFamily="18" charset="-78"/>
              </a:rPr>
              <a:t>The country has implemented several evidence-based </a:t>
            </a:r>
            <a:r>
              <a:rPr lang="en-US" dirty="0" err="1">
                <a:latin typeface="Adobe Arabic" pitchFamily="18" charset="-78"/>
                <a:cs typeface="Adobe Arabic" pitchFamily="18" charset="-78"/>
              </a:rPr>
              <a:t>programmes</a:t>
            </a:r>
            <a:r>
              <a:rPr lang="en-US" dirty="0">
                <a:latin typeface="Adobe Arabic" pitchFamily="18" charset="-78"/>
                <a:cs typeface="Adobe Arabic" pitchFamily="18" charset="-78"/>
              </a:rPr>
              <a:t> targeting schools, families and communities. This include:- </a:t>
            </a:r>
          </a:p>
          <a:p>
            <a:r>
              <a:rPr lang="en-US" dirty="0">
                <a:latin typeface="Adobe Arabic" pitchFamily="18" charset="-78"/>
                <a:cs typeface="Adobe Arabic" pitchFamily="18" charset="-78"/>
              </a:rPr>
              <a:t>Life Skills program in 50 “high risk” primary schools, family-based </a:t>
            </a:r>
            <a:r>
              <a:rPr lang="en-US" dirty="0" err="1">
                <a:latin typeface="Adobe Arabic" pitchFamily="18" charset="-78"/>
                <a:cs typeface="Adobe Arabic" pitchFamily="18" charset="-78"/>
              </a:rPr>
              <a:t>programmes</a:t>
            </a:r>
            <a:r>
              <a:rPr lang="en-US" dirty="0">
                <a:latin typeface="Adobe Arabic" pitchFamily="18" charset="-78"/>
                <a:cs typeface="Adobe Arabic" pitchFamily="18" charset="-78"/>
              </a:rPr>
              <a:t> in five regions and workplace based </a:t>
            </a:r>
            <a:r>
              <a:rPr lang="en-US" dirty="0" err="1">
                <a:latin typeface="Adobe Arabic" pitchFamily="18" charset="-78"/>
                <a:cs typeface="Adobe Arabic" pitchFamily="18" charset="-78"/>
              </a:rPr>
              <a:t>programme</a:t>
            </a:r>
            <a:r>
              <a:rPr lang="en-US" dirty="0">
                <a:latin typeface="Adobe Arabic" pitchFamily="18" charset="-78"/>
                <a:cs typeface="Adobe Arabic" pitchFamily="18" charset="-78"/>
              </a:rPr>
              <a:t> in many organizations.</a:t>
            </a:r>
          </a:p>
          <a:p>
            <a:r>
              <a:rPr lang="en-US" dirty="0">
                <a:latin typeface="Adobe Arabic" pitchFamily="18" charset="-78"/>
                <a:cs typeface="Adobe Arabic" pitchFamily="18" charset="-78"/>
              </a:rPr>
              <a:t>Capacity building of Prevention and treatment professionals on international standards </a:t>
            </a:r>
          </a:p>
          <a:p>
            <a:r>
              <a:rPr lang="en-US" dirty="0">
                <a:latin typeface="Adobe Arabic" pitchFamily="18" charset="-78"/>
                <a:cs typeface="Adobe Arabic" pitchFamily="18" charset="-78"/>
              </a:rPr>
              <a:t>Creating awareness on ADA through mass media, sports, stakeholders’ engagements and community dialogues</a:t>
            </a:r>
          </a:p>
          <a:p>
            <a:r>
              <a:rPr lang="en-US" dirty="0">
                <a:latin typeface="Adobe Arabic" pitchFamily="18" charset="-78"/>
                <a:cs typeface="Adobe Arabic" pitchFamily="18" charset="-78"/>
              </a:rPr>
              <a:t>Regular inspection and surveillance to ensure compliance to  national standards on treatment and rehabilitation of persons with Substance Use Disorders. </a:t>
            </a:r>
          </a:p>
          <a:p>
            <a:r>
              <a:rPr lang="en-US" dirty="0">
                <a:latin typeface="Adobe Arabic" pitchFamily="18" charset="-78"/>
                <a:cs typeface="Adobe Arabic" pitchFamily="18" charset="-78"/>
              </a:rPr>
              <a:t>Enhancing public access to affordable treatment services through collaboration with selected County Governments in establishing treatment centers at the County level</a:t>
            </a:r>
          </a:p>
          <a:p>
            <a:r>
              <a:rPr lang="en-US" dirty="0">
                <a:latin typeface="Adobe Arabic" pitchFamily="18" charset="-78"/>
                <a:cs typeface="Adobe Arabic" pitchFamily="18" charset="-78"/>
              </a:rPr>
              <a:t>Co</a:t>
            </a:r>
            <a:r>
              <a:rPr lang="en-GB" dirty="0" err="1">
                <a:latin typeface="Adobe Arabic" pitchFamily="18" charset="-78"/>
                <a:cs typeface="Adobe Arabic" pitchFamily="18" charset="-78"/>
              </a:rPr>
              <a:t>mmunity</a:t>
            </a:r>
            <a:r>
              <a:rPr lang="en-GB" dirty="0">
                <a:latin typeface="Adobe Arabic" pitchFamily="18" charset="-78"/>
                <a:cs typeface="Adobe Arabic" pitchFamily="18" charset="-78"/>
              </a:rPr>
              <a:t> outreach programs in all Regions</a:t>
            </a:r>
            <a:endParaRPr lang="en-US" dirty="0">
              <a:latin typeface="Adobe Arabic" pitchFamily="18" charset="-78"/>
              <a:cs typeface="Adobe Arabic" pitchFamily="18" charset="-78"/>
            </a:endParaRPr>
          </a:p>
          <a:p>
            <a:endParaRPr lang="en-US" dirty="0">
              <a:latin typeface="Adobe Arabic" pitchFamily="18" charset="-78"/>
              <a:cs typeface="Adobe Arabic" pitchFamily="18" charset="-78"/>
            </a:endParaRPr>
          </a:p>
          <a:p>
            <a:pPr marL="0" indent="0">
              <a:buNone/>
            </a:pPr>
            <a:endParaRPr lang="en-US" dirty="0">
              <a:latin typeface="Adobe Arabic" pitchFamily="18" charset="-78"/>
              <a:cs typeface="Adobe Arabic" pitchFamily="18" charset="-78"/>
            </a:endParaRPr>
          </a:p>
        </p:txBody>
      </p:sp>
    </p:spTree>
    <p:extLst>
      <p:ext uri="{BB962C8B-B14F-4D97-AF65-F5344CB8AC3E}">
        <p14:creationId xmlns:p14="http://schemas.microsoft.com/office/powerpoint/2010/main" val="537088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56B68C-ACC2-41E9-AD41-545B64ACABBF}"/>
              </a:ext>
            </a:extLst>
          </p:cNvPr>
          <p:cNvSpPr>
            <a:spLocks noGrp="1"/>
          </p:cNvSpPr>
          <p:nvPr>
            <p:ph idx="1"/>
          </p:nvPr>
        </p:nvSpPr>
        <p:spPr>
          <a:xfrm>
            <a:off x="602461" y="1423107"/>
            <a:ext cx="10758266" cy="4977807"/>
          </a:xfrm>
        </p:spPr>
        <p:txBody>
          <a:bodyPr>
            <a:normAutofit/>
          </a:bodyPr>
          <a:lstStyle/>
          <a:p>
            <a:pPr marL="0" lvl="0" indent="0">
              <a:buNone/>
            </a:pPr>
            <a:r>
              <a:rPr lang="en-GB" sz="3200" b="1" dirty="0">
                <a:latin typeface="Adobe Arabic" pitchFamily="18" charset="-78"/>
                <a:cs typeface="Adobe Arabic" pitchFamily="18" charset="-78"/>
              </a:rPr>
              <a:t>2. Supply Reduction and Related Measures</a:t>
            </a:r>
            <a:endParaRPr lang="en-US" sz="3200" b="1" dirty="0">
              <a:latin typeface="Adobe Arabic" pitchFamily="18" charset="-78"/>
              <a:cs typeface="Adobe Arabic" pitchFamily="18" charset="-78"/>
            </a:endParaRPr>
          </a:p>
          <a:p>
            <a:r>
              <a:rPr lang="en-GB" sz="3200" dirty="0">
                <a:latin typeface="Adobe Arabic" pitchFamily="18" charset="-78"/>
                <a:cs typeface="Adobe Arabic" pitchFamily="18" charset="-78"/>
              </a:rPr>
              <a:t>Meeting/Activities of the National Technical Committee on Drug Trafficking and Abuse </a:t>
            </a:r>
            <a:endParaRPr lang="en-US" sz="3200" dirty="0">
              <a:latin typeface="Adobe Arabic" pitchFamily="18" charset="-78"/>
              <a:cs typeface="Adobe Arabic" pitchFamily="18" charset="-78"/>
            </a:endParaRPr>
          </a:p>
          <a:p>
            <a:r>
              <a:rPr lang="en-US" sz="3200" dirty="0">
                <a:latin typeface="Adobe Arabic" pitchFamily="18" charset="-78"/>
                <a:cs typeface="Adobe Arabic" pitchFamily="18" charset="-78"/>
              </a:rPr>
              <a:t>Data collection, research and the sharing of information, </a:t>
            </a:r>
          </a:p>
          <a:p>
            <a:r>
              <a:rPr lang="en-GB" sz="3200" dirty="0">
                <a:latin typeface="Adobe Arabic" pitchFamily="18" charset="-78"/>
                <a:cs typeface="Adobe Arabic" pitchFamily="18" charset="-78"/>
              </a:rPr>
              <a:t>Set up a Border Management Secretariat that brings under one roof key Agencies at the points of entry</a:t>
            </a:r>
            <a:endParaRPr lang="en-US" sz="3200" dirty="0">
              <a:latin typeface="Adobe Arabic" pitchFamily="18" charset="-78"/>
              <a:cs typeface="Adobe Arabic" pitchFamily="18" charset="-78"/>
            </a:endParaRPr>
          </a:p>
          <a:p>
            <a:r>
              <a:rPr lang="en-GB" sz="3200" dirty="0">
                <a:latin typeface="Adobe Arabic" pitchFamily="18" charset="-78"/>
                <a:cs typeface="Adobe Arabic" pitchFamily="18" charset="-78"/>
              </a:rPr>
              <a:t>Regular nationwide crackdown on illicit drug trafficking and abuse </a:t>
            </a:r>
            <a:endParaRPr lang="en-US" sz="3200" dirty="0">
              <a:latin typeface="Adobe Arabic" pitchFamily="18" charset="-78"/>
              <a:cs typeface="Adobe Arabic" pitchFamily="18" charset="-78"/>
            </a:endParaRPr>
          </a:p>
          <a:p>
            <a:r>
              <a:rPr lang="en-GB" sz="3200" dirty="0">
                <a:latin typeface="Adobe Arabic" pitchFamily="18" charset="-78"/>
                <a:cs typeface="Adobe Arabic" pitchFamily="18" charset="-78"/>
              </a:rPr>
              <a:t>Set up the Financial Reporting Centre under the Proceeds of Crime and Anti-Money Laundering</a:t>
            </a:r>
            <a:endParaRPr lang="en-US" sz="3200" dirty="0">
              <a:latin typeface="Adobe Arabic" pitchFamily="18" charset="-78"/>
              <a:cs typeface="Adobe Arabic" pitchFamily="18" charset="-78"/>
            </a:endParaRPr>
          </a:p>
          <a:p>
            <a:endParaRPr lang="en-US" sz="3200" dirty="0">
              <a:latin typeface="Adobe Arabic" pitchFamily="18" charset="-78"/>
              <a:cs typeface="Adobe Arabic" pitchFamily="18" charset="-78"/>
            </a:endParaRPr>
          </a:p>
        </p:txBody>
      </p:sp>
      <p:sp>
        <p:nvSpPr>
          <p:cNvPr id="4" name="Title 1">
            <a:extLst>
              <a:ext uri="{FF2B5EF4-FFF2-40B4-BE49-F238E27FC236}">
                <a16:creationId xmlns:a16="http://schemas.microsoft.com/office/drawing/2014/main" id="{32EF40A9-C57D-446D-B48A-7DCA67C409CA}"/>
              </a:ext>
            </a:extLst>
          </p:cNvPr>
          <p:cNvSpPr>
            <a:spLocks noGrp="1"/>
          </p:cNvSpPr>
          <p:nvPr>
            <p:ph type="title"/>
          </p:nvPr>
        </p:nvSpPr>
        <p:spPr>
          <a:xfrm>
            <a:off x="602461" y="457086"/>
            <a:ext cx="10363200" cy="809096"/>
          </a:xfrm>
        </p:spPr>
        <p:txBody>
          <a:bodyPr>
            <a:noAutofit/>
          </a:bodyPr>
          <a:lstStyle/>
          <a:p>
            <a:r>
              <a:rPr lang="en-US" b="1" dirty="0">
                <a:solidFill>
                  <a:schemeClr val="bg2"/>
                </a:solidFill>
              </a:rPr>
              <a:t>Implementation of UNGASS Document</a:t>
            </a:r>
          </a:p>
        </p:txBody>
      </p:sp>
    </p:spTree>
    <p:extLst>
      <p:ext uri="{BB962C8B-B14F-4D97-AF65-F5344CB8AC3E}">
        <p14:creationId xmlns:p14="http://schemas.microsoft.com/office/powerpoint/2010/main" val="4157591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16877E-1157-4A50-A432-9235D71B58E6}"/>
              </a:ext>
            </a:extLst>
          </p:cNvPr>
          <p:cNvSpPr>
            <a:spLocks noGrp="1"/>
          </p:cNvSpPr>
          <p:nvPr>
            <p:ph idx="1"/>
          </p:nvPr>
        </p:nvSpPr>
        <p:spPr>
          <a:xfrm>
            <a:off x="602461" y="1367688"/>
            <a:ext cx="10827539" cy="5033226"/>
          </a:xfrm>
        </p:spPr>
        <p:txBody>
          <a:bodyPr>
            <a:normAutofit/>
          </a:bodyPr>
          <a:lstStyle/>
          <a:p>
            <a:pPr marL="68580" indent="0">
              <a:buNone/>
            </a:pPr>
            <a:r>
              <a:rPr lang="en-GB" sz="2800" b="1" dirty="0">
                <a:latin typeface="Adobe Arabic" pitchFamily="18" charset="-78"/>
                <a:cs typeface="Adobe Arabic" pitchFamily="18" charset="-78"/>
              </a:rPr>
              <a:t>3. Cross cutting issues on evolving reality, trends and existing circumstances, emerging and persistent challenges and threats, including new psychoactive substances, in conformity with the three international drug control conventions and other relevant international</a:t>
            </a:r>
            <a:r>
              <a:rPr lang="en-GB" sz="2800" dirty="0">
                <a:latin typeface="Adobe Arabic" pitchFamily="18" charset="-78"/>
                <a:cs typeface="Adobe Arabic" pitchFamily="18" charset="-78"/>
              </a:rPr>
              <a:t> </a:t>
            </a:r>
            <a:r>
              <a:rPr lang="en-GB" sz="2800" b="1" dirty="0">
                <a:latin typeface="Adobe Arabic" pitchFamily="18" charset="-78"/>
                <a:cs typeface="Adobe Arabic" pitchFamily="18" charset="-78"/>
              </a:rPr>
              <a:t>instruments </a:t>
            </a:r>
            <a:endParaRPr lang="en-US" sz="2800" b="1" dirty="0">
              <a:latin typeface="Adobe Arabic" pitchFamily="18" charset="-78"/>
              <a:cs typeface="Adobe Arabic" pitchFamily="18" charset="-78"/>
            </a:endParaRPr>
          </a:p>
          <a:p>
            <a:r>
              <a:rPr lang="en-GB" sz="2800" dirty="0">
                <a:latin typeface="Adobe Arabic" pitchFamily="18" charset="-78"/>
                <a:cs typeface="Adobe Arabic" pitchFamily="18" charset="-78"/>
              </a:rPr>
              <a:t>Employed stringent measures to prevent diversion of precursors and pre-precursors. These include having designated Inspectors in all points of entry, stringent approval processes, audits and random inspections  </a:t>
            </a:r>
            <a:endParaRPr lang="en-US" sz="2800" dirty="0">
              <a:latin typeface="Adobe Arabic" pitchFamily="18" charset="-78"/>
              <a:cs typeface="Adobe Arabic" pitchFamily="18" charset="-78"/>
            </a:endParaRPr>
          </a:p>
          <a:p>
            <a:r>
              <a:rPr lang="en-GB" sz="2800" dirty="0">
                <a:latin typeface="Adobe Arabic" pitchFamily="18" charset="-78"/>
                <a:cs typeface="Adobe Arabic" pitchFamily="18" charset="-78"/>
              </a:rPr>
              <a:t>Review of Narcotics and Psychoactive Substance (Control) Act and National Drug Control Policy to provide for precursor control </a:t>
            </a:r>
          </a:p>
          <a:p>
            <a:r>
              <a:rPr lang="en-GB" sz="2800" dirty="0">
                <a:latin typeface="Adobe Arabic" pitchFamily="18" charset="-78"/>
                <a:cs typeface="Adobe Arabic" pitchFamily="18" charset="-78"/>
              </a:rPr>
              <a:t>Undertake targeted research and surveys to inform programming </a:t>
            </a:r>
            <a:endParaRPr lang="en-US" sz="2800" dirty="0">
              <a:latin typeface="Adobe Arabic" pitchFamily="18" charset="-78"/>
              <a:cs typeface="Adobe Arabic" pitchFamily="18" charset="-78"/>
            </a:endParaRPr>
          </a:p>
          <a:p>
            <a:r>
              <a:rPr lang="en-GB" sz="2800" dirty="0">
                <a:latin typeface="Adobe Arabic" pitchFamily="18" charset="-78"/>
                <a:cs typeface="Adobe Arabic" pitchFamily="18" charset="-78"/>
              </a:rPr>
              <a:t>Continuous data collection and reporting on trends </a:t>
            </a:r>
            <a:endParaRPr lang="en-US" sz="2800" dirty="0">
              <a:latin typeface="Adobe Arabic" pitchFamily="18" charset="-78"/>
              <a:cs typeface="Adobe Arabic" pitchFamily="18" charset="-78"/>
            </a:endParaRPr>
          </a:p>
        </p:txBody>
      </p:sp>
      <p:sp>
        <p:nvSpPr>
          <p:cNvPr id="4" name="Title 1">
            <a:extLst>
              <a:ext uri="{FF2B5EF4-FFF2-40B4-BE49-F238E27FC236}">
                <a16:creationId xmlns:a16="http://schemas.microsoft.com/office/drawing/2014/main" id="{3EB84439-EED1-4A37-BC85-E8B74061B338}"/>
              </a:ext>
            </a:extLst>
          </p:cNvPr>
          <p:cNvSpPr>
            <a:spLocks noGrp="1"/>
          </p:cNvSpPr>
          <p:nvPr>
            <p:ph type="title"/>
          </p:nvPr>
        </p:nvSpPr>
        <p:spPr>
          <a:xfrm>
            <a:off x="602461" y="457086"/>
            <a:ext cx="10363200" cy="809096"/>
          </a:xfrm>
        </p:spPr>
        <p:txBody>
          <a:bodyPr>
            <a:noAutofit/>
          </a:bodyPr>
          <a:lstStyle/>
          <a:p>
            <a:r>
              <a:rPr lang="en-US" b="1" dirty="0">
                <a:solidFill>
                  <a:schemeClr val="bg2"/>
                </a:solidFill>
              </a:rPr>
              <a:t>Implementation of UNGASS Document</a:t>
            </a:r>
          </a:p>
        </p:txBody>
      </p:sp>
    </p:spTree>
    <p:extLst>
      <p:ext uri="{BB962C8B-B14F-4D97-AF65-F5344CB8AC3E}">
        <p14:creationId xmlns:p14="http://schemas.microsoft.com/office/powerpoint/2010/main" val="1999137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759</TotalTime>
  <Words>1598</Words>
  <Application>Microsoft Office PowerPoint</Application>
  <PresentationFormat>Widescreen</PresentationFormat>
  <Paragraphs>123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Adobe Arabic</vt:lpstr>
      <vt:lpstr>Calibri</vt:lpstr>
      <vt:lpstr>Century Gothic</vt:lpstr>
      <vt:lpstr>Wingdings 2</vt:lpstr>
      <vt:lpstr>Austin</vt:lpstr>
      <vt:lpstr>Implementation of UNGASS Outcome Document in Kenya: Progress and Challenges  </vt:lpstr>
      <vt:lpstr>Background</vt:lpstr>
      <vt:lpstr>Drug Situation in Kenya </vt:lpstr>
      <vt:lpstr>Legal and institutional Framework</vt:lpstr>
      <vt:lpstr>UNGASS 2016 </vt:lpstr>
      <vt:lpstr>Implementation of UNGASS</vt:lpstr>
      <vt:lpstr>Implementation of UNGASS Document</vt:lpstr>
      <vt:lpstr>Implementation of UNGASS Document</vt:lpstr>
      <vt:lpstr>Implementation of UNGASS Document</vt:lpstr>
      <vt:lpstr>Implementation of UNGASS Document</vt:lpstr>
      <vt:lpstr>Implementation of UNGASS Document</vt:lpstr>
      <vt:lpstr>Challenges </vt:lpstr>
      <vt:lpstr>Conclusion </vt:lpstr>
      <vt:lpstr>Opportunities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policy: country level good practice and reform priorities</dc:title>
  <dc:creator>doupea</dc:creator>
  <cp:lastModifiedBy>Cressida de Witte</cp:lastModifiedBy>
  <cp:revision>156</cp:revision>
  <cp:lastPrinted>2017-02-09T15:34:59Z</cp:lastPrinted>
  <dcterms:created xsi:type="dcterms:W3CDTF">2018-05-13T15:52:16Z</dcterms:created>
  <dcterms:modified xsi:type="dcterms:W3CDTF">2021-01-08T15:06:14Z</dcterms:modified>
</cp:coreProperties>
</file>